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6" r:id="rId6"/>
    <p:sldId id="260" r:id="rId7"/>
    <p:sldId id="267" r:id="rId8"/>
    <p:sldId id="261" r:id="rId9"/>
    <p:sldId id="268" r:id="rId10"/>
    <p:sldId id="263" r:id="rId11"/>
    <p:sldId id="262" r:id="rId12"/>
    <p:sldId id="264" r:id="rId13"/>
    <p:sldId id="265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>
        <p:scale>
          <a:sx n="105" d="100"/>
          <a:sy n="105" d="100"/>
        </p:scale>
        <p:origin x="-102" y="-6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49A09B4-BF16-4505-BA16-BB21A472D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1C0C913-4023-4E27-8ECD-B4C9178804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33E867E-F2B7-40BA-BC30-DF2C0735F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D08E-73F9-46EC-B496-C0BC1FFDFB8F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BBBA6AA-0897-4156-B3B1-6A910766B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D0F3C06-07E6-4D86-BE4F-3F8365DE4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346FC-8875-4AAE-B8BA-D25F48C24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2588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E6F6CFD-225D-4833-B84B-17D33A20A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80BA2E07-C111-4F4F-879D-99916F966D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199028F-03C8-4C67-8DF9-C9DCCF739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D08E-73F9-46EC-B496-C0BC1FFDFB8F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B1D470F-CDBA-4795-AC43-ADED507C9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9FD9AC7-65E3-409F-8EF7-A63252F26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346FC-8875-4AAE-B8BA-D25F48C24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035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160F3072-C445-48BD-8691-E2F25F97D7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C475BEB-688A-4300-9AD0-B94BEDDD20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221FCAF-6301-44F7-92E3-E53D6AB320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D08E-73F9-46EC-B496-C0BC1FFDFB8F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2901D0A-9CF3-4F32-A8F3-E5E77816C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4F39287-6276-445E-9C9A-3F2510D37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346FC-8875-4AAE-B8BA-D25F48C24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0153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E1068DC-B48E-42AC-AF29-5EB12FA10D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78AB955-A1A0-4BF8-8439-BD4F78AB1F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A0232C9-C988-41F0-A352-4A80394C4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D08E-73F9-46EC-B496-C0BC1FFDFB8F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5BA1716-5CB6-4B02-9438-794A90D08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1B47809-3954-4EC8-B2E8-588F56CAC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346FC-8875-4AAE-B8BA-D25F48C24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9333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A8DEF76-1B84-4D8F-8F2D-5EFF97518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2311132-7E47-40C5-9312-1240BD4F22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77CBCA4-307F-447E-A124-6F229B643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D08E-73F9-46EC-B496-C0BC1FFDFB8F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9E08791-D9C1-481E-B2AB-F28698555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D7D6250-5AF4-42CF-BEA1-1AA89A1F1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346FC-8875-4AAE-B8BA-D25F48C24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01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CD3C2EB-1B9D-4156-BF51-2F90AEB27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8982F4F-A9B0-43BB-A68A-A232DE9111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704B04E-9944-4253-8B77-B307F39BBE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642DA99-83AA-4BC9-A64C-4550F875D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D08E-73F9-46EC-B496-C0BC1FFDFB8F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7C4F838-CC1E-4CD7-9150-89170A7A5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7F56026-D543-4AF7-AEE1-0B8FC2211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346FC-8875-4AAE-B8BA-D25F48C24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656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D5D9D15-1CE4-4752-8FAD-79923E86C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2463776-AD0A-472E-A1FF-028199A5BB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8F3C463-A3CC-4938-90D2-6D052CC228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27C13609-8C19-495F-B578-30900C2341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44D9A3E9-E383-4713-B5FC-1875D153D5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178ABBEF-8583-4163-B459-36DCB7970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D08E-73F9-46EC-B496-C0BC1FFDFB8F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8C1A7012-2BEC-49DD-BEEA-277AF7B30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7256ADB3-49BE-4DA4-977D-8C22E421C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346FC-8875-4AAE-B8BA-D25F48C24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044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B373C62-8846-45F5-9A51-E15E5768A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6DE8EDE7-8833-43D4-93F7-C7268DADF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D08E-73F9-46EC-B496-C0BC1FFDFB8F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41C4ECF3-542B-4C13-8055-54843D421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16F7FB97-E0EE-442F-8D73-5804AE05F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346FC-8875-4AAE-B8BA-D25F48C24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0463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027F1EC9-8164-41B7-BDFF-ADC60DD48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D08E-73F9-46EC-B496-C0BC1FFDFB8F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3E7415DE-0BCF-42C5-97EB-B44B39D3C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9625C156-6F1D-4B07-BB90-EB254CFCE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346FC-8875-4AAE-B8BA-D25F48C24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924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CA4AAA0-0D38-4B1E-A43D-82D2D3FAE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1C34343-7C31-4EB1-B796-F72FD17EEE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7A86DF2-DEB8-4205-9DFD-C397CE8F62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FD6B3E4-F621-47CA-BC3B-16FAF34FD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D08E-73F9-46EC-B496-C0BC1FFDFB8F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3D96EAA-082C-4202-8205-997B3827B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F3E6485-AD2E-4C4B-8864-6DF983CDA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346FC-8875-4AAE-B8BA-D25F48C24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6567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B36BA47-A287-4E91-9892-CFFE9B4FE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3FA5E5B2-37DC-452B-A3D1-A000D5D835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F7F625B-D408-4E59-A86A-25A3BBD903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F79AC87-8B2E-4B9B-B4F8-E3E13293D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D08E-73F9-46EC-B496-C0BC1FFDFB8F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4F4B0BE-87AC-40E6-A744-E0F83C8E3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BA80FFA-9A07-4A20-B266-8E7931392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346FC-8875-4AAE-B8BA-D25F48C24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34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A8C8E6B-C28A-4B92-BB59-56EBFE78B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72AB8DC-10BD-4512-8470-18DF79BF71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B54FBAD-8917-4704-8D85-275C55D1A8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ED08E-73F9-46EC-B496-C0BC1FFDFB8F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8DB8193-F8E4-4E82-99F2-94BA8DA6A7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37D3FC6-886C-464B-81E4-4260DCD5A7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346FC-8875-4AAE-B8BA-D25F48C24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958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3" r:id="rId2"/>
    <p:sldLayoutId id="2147483674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erudyt.ru/quiz-info/938.html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3A81C53-17CD-478C-913F-476DFF106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69106"/>
            <a:ext cx="10515600" cy="2852737"/>
          </a:xfrm>
        </p:spPr>
        <p:txBody>
          <a:bodyPr>
            <a:normAutofit/>
          </a:bodyPr>
          <a:lstStyle/>
          <a:p>
            <a:r>
              <a:rPr lang="ru-RU" sz="7200" dirty="0"/>
              <a:t>Осенние месяцы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0A73B80-F39C-47CF-AB20-0586078B7F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1843"/>
            <a:ext cx="10515600" cy="1500187"/>
          </a:xfrm>
        </p:spPr>
        <p:txBody>
          <a:bodyPr>
            <a:normAutofit/>
          </a:bodyPr>
          <a:lstStyle/>
          <a:p>
            <a:r>
              <a:rPr lang="ru-RU" sz="3600" b="1" dirty="0"/>
              <a:t>История названий</a:t>
            </a:r>
          </a:p>
        </p:txBody>
      </p:sp>
    </p:spTree>
    <p:extLst>
      <p:ext uri="{BB962C8B-B14F-4D97-AF65-F5344CB8AC3E}">
        <p14:creationId xmlns:p14="http://schemas.microsoft.com/office/powerpoint/2010/main" val="22874325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26C0E59-6338-4910-9E8A-163948A0F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Староримский</a:t>
            </a:r>
            <a:r>
              <a:rPr lang="ru-RU" dirty="0"/>
              <a:t> календарь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B80B362-B8D0-4334-96E0-80BDDA9AFF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Используемые сейчас в русском языке названия осенних месяцев заимствованы из </a:t>
            </a:r>
            <a:r>
              <a:rPr lang="ru-RU" dirty="0" err="1"/>
              <a:t>староримского</a:t>
            </a:r>
            <a:r>
              <a:rPr lang="ru-RU" dirty="0"/>
              <a:t> календаря, в котором год начинался с марта, поэтому осенние месяцы были седьмым, восьмым и девятым, что и отразилось в их названиях: </a:t>
            </a:r>
            <a:r>
              <a:rPr lang="en-US" dirty="0" err="1"/>
              <a:t>septem</a:t>
            </a:r>
            <a:r>
              <a:rPr lang="ru-RU" dirty="0"/>
              <a:t> – семь, </a:t>
            </a:r>
            <a:r>
              <a:rPr lang="en-US" dirty="0"/>
              <a:t>octo</a:t>
            </a:r>
            <a:r>
              <a:rPr lang="ru-RU" dirty="0"/>
              <a:t> – восемь, </a:t>
            </a:r>
            <a:r>
              <a:rPr lang="en-US" dirty="0" err="1"/>
              <a:t>novem</a:t>
            </a:r>
            <a:r>
              <a:rPr lang="ru-RU" dirty="0"/>
              <a:t> – девять. Многие страны западной Европы, например, Англия, Франция, Голландия, Дания и Испания, также заимствовали названия месяцев у древних римлян.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13950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9B8FF59-3129-4E1B-AF86-DA9933232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Осень во Франции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D80E97B-75C4-482A-9849-D28A8D5F5D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В конце </a:t>
            </a:r>
            <a:r>
              <a:rPr lang="en-US" dirty="0"/>
              <a:t>XVIII</a:t>
            </a:r>
            <a:r>
              <a:rPr lang="ru-RU" dirty="0"/>
              <a:t> века называть месяцы по явлениям природы решили и французы. С принятием нового календаря сентябрь стал вандемьером или месяцем сбора винограда, октябрь – брюмером или месяцем туманов, а ноябрь – фримером или месяцем заморозков. Однако этот календарь просуществовал всего 13 лет и был отменён Наполеоном.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14045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063200-9D64-4804-A2BB-E22C0FAC0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Осень в Китае и Японии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96F3613-A5A4-4901-8CA4-B1D1A757B8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По своему порядку в году месяцы называются и в Китае, но там, в отличие от римлян, год изначально начинался с января, поэтому сентябрь, октябрь и ноябрь в Китае называются девятая луна, десятая луна и одиннадцатая луна, поскольку календарь в Китае лунный. В Японии месяцы называются аналогично, потому что календарную систему японцы заимствовали у китайцев.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94780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6D03900-1287-4833-A0C3-3E0FC508B3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6645" y="1472257"/>
            <a:ext cx="5505261" cy="3368406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Приглашаем </a:t>
            </a:r>
            <a:r>
              <a:rPr lang="ru-RU" dirty="0" smtClean="0"/>
              <a:t>принять участие </a:t>
            </a:r>
            <a:r>
              <a:rPr lang="ru-RU" dirty="0" smtClean="0"/>
              <a:t>в онлайн-викторине </a:t>
            </a:r>
            <a:r>
              <a:rPr lang="ru-RU" dirty="0">
                <a:hlinkClick r:id="rId2"/>
              </a:rPr>
              <a:t>«Осенний эрудит</a:t>
            </a:r>
            <a:r>
              <a:rPr lang="ru-RU" dirty="0" smtClean="0">
                <a:hlinkClick r:id="rId2"/>
              </a:rPr>
              <a:t>»</a:t>
            </a:r>
            <a:r>
              <a:rPr lang="ru-RU" dirty="0" smtClean="0"/>
              <a:t> на </a:t>
            </a:r>
            <a:r>
              <a:rPr lang="ru-RU" dirty="0"/>
              <a:t>сайте Центра «Эрудит</a:t>
            </a:r>
            <a:r>
              <a:rPr lang="ru-RU" dirty="0" smtClean="0"/>
              <a:t>» и проверить, хорошо ли вы знаете это время года!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 descr="Z:\Картинки к конкурсам\1. Эрудит\5. Викторины\autumn_erudi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111" y="1472257"/>
            <a:ext cx="4489968" cy="3368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1736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058746B-4B65-4668-9BA0-EA46199F39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Осень – время года, когда день становится короче, наступают первые заморозки, солнце больше не светит так ярко. В то же время осень – это разнообразие красок, каждый день сменяющих друг друга. Подметив такую двойственность, Александр Сергеевич Пушкин, сам большой любитель этого времени года, писал «Унылая пора! Очей очарованье!». Ведь осень – это и жёлтые берёзы, и красные клёны, и зелёные, несмотря ни на что, ели. Не зря ей посвящено так много поэтических, музыкальных и живописных произведений.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8834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62E822F-91CA-4886-8DA1-EFB5C5C518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В России осень составляют три месяца: </a:t>
            </a:r>
            <a:endParaRPr lang="ru-RU" dirty="0" smtClean="0"/>
          </a:p>
          <a:p>
            <a:r>
              <a:rPr lang="ru-RU" dirty="0" smtClean="0"/>
              <a:t>сентябрь</a:t>
            </a:r>
            <a:r>
              <a:rPr lang="ru-RU" dirty="0"/>
              <a:t>, </a:t>
            </a:r>
            <a:endParaRPr lang="ru-RU" dirty="0" smtClean="0"/>
          </a:p>
          <a:p>
            <a:r>
              <a:rPr lang="ru-RU" dirty="0" smtClean="0"/>
              <a:t>октябрь </a:t>
            </a:r>
          </a:p>
          <a:p>
            <a:r>
              <a:rPr lang="ru-RU" dirty="0" smtClean="0"/>
              <a:t>и ноябрь.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Изначально осенние месяцы назывались совершенно по-другому. Наши предки давали имена месяцам по их временной связи с явлениями природы и хозяйственными делами. </a:t>
            </a:r>
          </a:p>
          <a:p>
            <a:pPr marL="0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443447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51A6571-69A8-472B-94C8-84B7814EE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9016" y="0"/>
            <a:ext cx="5540452" cy="1325563"/>
          </a:xfrm>
        </p:spPr>
        <p:txBody>
          <a:bodyPr/>
          <a:lstStyle/>
          <a:p>
            <a:r>
              <a:rPr lang="ru-RU" dirty="0"/>
              <a:t>Сентябрь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5C4E025-C49D-43B3-9330-87D0B310AD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3482" y="1485971"/>
            <a:ext cx="6740318" cy="422884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Так, сентябрь раньше назывался «</a:t>
            </a:r>
            <a:r>
              <a:rPr lang="ru-RU" dirty="0" err="1"/>
              <a:t>рюен</a:t>
            </a:r>
            <a:r>
              <a:rPr lang="ru-RU" dirty="0"/>
              <a:t>» или «ревун» по завываниям ветра и диких животных. Но не все славяне одинаково называли месяца.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 </a:t>
            </a:r>
            <a:r>
              <a:rPr lang="ru-RU" dirty="0"/>
              <a:t>другой части страны сентябрь назывался «</a:t>
            </a:r>
            <a:r>
              <a:rPr lang="ru-RU" dirty="0" err="1"/>
              <a:t>хмурень</a:t>
            </a:r>
            <a:r>
              <a:rPr lang="ru-RU" dirty="0"/>
              <a:t>» из-за погодных условий: небо начинают заволакивать тучи, часто идут дожди, а также «вересень» из-за цветущего в это время вереска.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C89D3CD-7831-422F-BAE2-732C98F162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843" y="238835"/>
            <a:ext cx="2509552" cy="618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928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51A6571-69A8-472B-94C8-84B7814EE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9016" y="0"/>
            <a:ext cx="5540452" cy="1325563"/>
          </a:xfrm>
        </p:spPr>
        <p:txBody>
          <a:bodyPr/>
          <a:lstStyle/>
          <a:p>
            <a:r>
              <a:rPr lang="ru-RU" dirty="0"/>
              <a:t>Сентябрь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5C4E025-C49D-43B3-9330-87D0B310AD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3482" y="1485971"/>
            <a:ext cx="6740318" cy="42288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В </a:t>
            </a:r>
            <a:r>
              <a:rPr lang="en-US" dirty="0"/>
              <a:t>XV</a:t>
            </a:r>
            <a:r>
              <a:rPr lang="ru-RU" dirty="0"/>
              <a:t> веке сентябрь стал первым месяцем в году, и Новый год отмечали 1 сентября. Пётр </a:t>
            </a:r>
            <a:r>
              <a:rPr lang="en-US" dirty="0"/>
              <a:t>I</a:t>
            </a:r>
            <a:r>
              <a:rPr lang="ru-RU" dirty="0"/>
              <a:t> своим указом 1699 года поменял летоисчисление и перенёс Новый год на 1 января. В этот день он празднуется до сих пор.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C89D3CD-7831-422F-BAE2-732C98F162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843" y="238835"/>
            <a:ext cx="2509552" cy="618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994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AC1DFC-C89B-4878-B91E-FBD3B8FB5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Октябрь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BD3501B-93D1-42DD-943E-812280741D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854" y="1690688"/>
            <a:ext cx="7670949" cy="37106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Октябрь раньше был «листопадом» из-за облетающих жёлтых и красных листьев.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Также </a:t>
            </a:r>
            <a:r>
              <a:rPr lang="ru-RU" dirty="0"/>
              <a:t>имел </a:t>
            </a:r>
            <a:r>
              <a:rPr lang="ru-RU" dirty="0" smtClean="0"/>
              <a:t>название </a:t>
            </a:r>
            <a:r>
              <a:rPr lang="ru-RU" dirty="0"/>
              <a:t>«</a:t>
            </a:r>
            <a:r>
              <a:rPr lang="ru-RU" dirty="0" err="1"/>
              <a:t>грязник</a:t>
            </a:r>
            <a:r>
              <a:rPr lang="ru-RU" dirty="0"/>
              <a:t>» из-за дождей, размывающих дороги и превращающих их в </a:t>
            </a:r>
            <a:r>
              <a:rPr lang="ru-RU" dirty="0" smtClean="0"/>
              <a:t>грязь.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21A6D24-7B9F-4DEF-B5BA-63E8E42CCF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4567" y="365126"/>
            <a:ext cx="3177883" cy="5939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921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AC1DFC-C89B-4878-B91E-FBD3B8FB5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Октябрь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BD3501B-93D1-42DD-943E-812280741D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854" y="1690688"/>
            <a:ext cx="7670949" cy="371067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А еще его называли «</a:t>
            </a:r>
            <a:r>
              <a:rPr lang="ru-RU" dirty="0" err="1" smtClean="0"/>
              <a:t>свадебник</a:t>
            </a:r>
            <a:r>
              <a:rPr lang="ru-RU" dirty="0"/>
              <a:t>» из-за свадеб, которые в это время традиционно справлялись крестьянами.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Началом </a:t>
            </a:r>
            <a:r>
              <a:rPr lang="ru-RU" dirty="0"/>
              <a:t>свадебного сезона считалось 8 октября или Сергей Капустник. В этот день молодёжь собиралась вместе рубить и толочь капусту с обязательными шутками и песнями.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По </a:t>
            </a:r>
            <a:r>
              <a:rPr lang="ru-RU" dirty="0"/>
              <a:t>одной из версий от этих мероприятий произошли современные капустники – самодеятельные представления юмористического характера.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21A6D24-7B9F-4DEF-B5BA-63E8E42CCF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4567" y="365126"/>
            <a:ext cx="3177883" cy="5939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7577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B73625D-836C-4015-8159-717352201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0765" y="325119"/>
            <a:ext cx="5260818" cy="1325563"/>
          </a:xfrm>
        </p:spPr>
        <p:txBody>
          <a:bodyPr/>
          <a:lstStyle/>
          <a:p>
            <a:r>
              <a:rPr lang="ru-RU" dirty="0"/>
              <a:t>Ноябрь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29BA041-C727-4FE6-9F39-74B4B129DC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7956" y="1672581"/>
            <a:ext cx="669536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Ноябрь назывался «</a:t>
            </a:r>
            <a:r>
              <a:rPr lang="ru-RU" dirty="0" err="1"/>
              <a:t>груден</a:t>
            </a:r>
            <a:r>
              <a:rPr lang="ru-RU" dirty="0"/>
              <a:t>» или «</a:t>
            </a:r>
            <a:r>
              <a:rPr lang="ru-RU" dirty="0" err="1"/>
              <a:t>грудень</a:t>
            </a:r>
            <a:r>
              <a:rPr lang="ru-RU" dirty="0"/>
              <a:t>» из-за обилия груды – замерзшей грязи и земли, лежащей по дорогам.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12 </a:t>
            </a:r>
            <a:r>
              <a:rPr lang="ru-RU" dirty="0"/>
              <a:t>ноября отмечается </a:t>
            </a:r>
            <a:r>
              <a:rPr lang="ru-RU" dirty="0" err="1"/>
              <a:t>синичкин</a:t>
            </a:r>
            <a:r>
              <a:rPr lang="ru-RU" dirty="0"/>
              <a:t> день. По народным приметам именно в этот день птицы перелетают из холодных мест поближе к городам и сёлам, домам людей.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817A2E6-00ED-4C3A-AAA7-27A39E6B42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579" y="325119"/>
            <a:ext cx="2777549" cy="6312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322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B73625D-836C-4015-8159-717352201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Ноябрь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29BA041-C727-4FE6-9F39-74B4B129DC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669536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Считалось</a:t>
            </a:r>
            <a:r>
              <a:rPr lang="ru-RU" dirty="0"/>
              <a:t>, что 22 ноября зима начинает вступать в свои права и по погоде в этот день можно предсказать, какими будут дальнейшие месяцы, вплоть до мая; а также будущий урожай.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817A2E6-00ED-4C3A-AAA7-27A39E6B42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1717" y="180264"/>
            <a:ext cx="2777549" cy="6312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3199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Осень">
  <a:themeElements>
    <a:clrScheme name="Другая 41">
      <a:dk1>
        <a:srgbClr val="8D422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Другая 3">
      <a:majorFont>
        <a:latin typeface="mr_FranklinGothicG"/>
        <a:ea typeface=""/>
        <a:cs typeface=""/>
      </a:majorFont>
      <a:minorFont>
        <a:latin typeface="Century Gothic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ТемаОсень" id="{40B0671A-2C64-42A9-A486-C5CE1720CFC8}" vid="{1CBA4971-D7DB-4CC7-83A8-65310B90185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ТемаОсень</Template>
  <TotalTime>2781</TotalTime>
  <Words>643</Words>
  <Application>Microsoft Office PowerPoint</Application>
  <PresentationFormat>Произвольный</PresentationFormat>
  <Paragraphs>33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ТемаОсень</vt:lpstr>
      <vt:lpstr>Осенние месяцы</vt:lpstr>
      <vt:lpstr>Презентация PowerPoint</vt:lpstr>
      <vt:lpstr>Презентация PowerPoint</vt:lpstr>
      <vt:lpstr>Сентябрь</vt:lpstr>
      <vt:lpstr>Сентябрь</vt:lpstr>
      <vt:lpstr>Октябрь</vt:lpstr>
      <vt:lpstr>Октябрь</vt:lpstr>
      <vt:lpstr>Ноябрь</vt:lpstr>
      <vt:lpstr>Ноябрь</vt:lpstr>
      <vt:lpstr>Староримский календарь</vt:lpstr>
      <vt:lpstr>Осень во Франции</vt:lpstr>
      <vt:lpstr>Осень в Китае и Японии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Осенние месяцы</dc:title>
  <dc:creator>Anna T</dc:creator>
  <cp:lastModifiedBy>Ольга</cp:lastModifiedBy>
  <cp:revision>8</cp:revision>
  <dcterms:created xsi:type="dcterms:W3CDTF">2021-10-29T19:09:46Z</dcterms:created>
  <dcterms:modified xsi:type="dcterms:W3CDTF">2021-11-17T18:08:23Z</dcterms:modified>
</cp:coreProperties>
</file>