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924" r:id="rId2"/>
    <p:sldMasterId id="2147483936" r:id="rId3"/>
  </p:sldMasterIdLst>
  <p:notesMasterIdLst>
    <p:notesMasterId r:id="rId3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81" r:id="rId16"/>
    <p:sldId id="269" r:id="rId17"/>
    <p:sldId id="270" r:id="rId18"/>
    <p:sldId id="271" r:id="rId19"/>
    <p:sldId id="282" r:id="rId20"/>
    <p:sldId id="273" r:id="rId21"/>
    <p:sldId id="274" r:id="rId22"/>
    <p:sldId id="283" r:id="rId23"/>
    <p:sldId id="275" r:id="rId24"/>
    <p:sldId id="284" r:id="rId25"/>
    <p:sldId id="285" r:id="rId26"/>
    <p:sldId id="279" r:id="rId27"/>
    <p:sldId id="277" r:id="rId28"/>
    <p:sldId id="286" r:id="rId29"/>
    <p:sldId id="287" r:id="rId30"/>
    <p:sldId id="288" r:id="rId31"/>
    <p:sldId id="289" r:id="rId32"/>
    <p:sldId id="291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66FFFF"/>
    <a:srgbClr val="FF99FF"/>
    <a:srgbClr val="99FF66"/>
    <a:srgbClr val="CC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833" autoAdjust="0"/>
  </p:normalViewPr>
  <p:slideViewPr>
    <p:cSldViewPr>
      <p:cViewPr varScale="1">
        <p:scale>
          <a:sx n="148" d="100"/>
          <a:sy n="148" d="100"/>
        </p:scale>
        <p:origin x="-102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36AA2-97F5-4531-8AB9-00EFF9EB92BF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E870A-FC88-4DD6-A445-06063A509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153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E870A-FC88-4DD6-A445-06063A50965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82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100-000-pochemu.info/wp-content/uploads/2010/08/pis-obr2.jpe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2636912"/>
            <a:ext cx="7816624" cy="3929090"/>
          </a:xfrm>
        </p:spPr>
        <p:txBody>
          <a:bodyPr numCol="1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«Из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истории письма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эпистолярного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жанра»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Автор: Галина Соловьева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Documents and Settings\Гость\Рабочий стол\каргинки письмо\п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116632"/>
            <a:ext cx="4104456" cy="363804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1571612"/>
            <a:ext cx="3471858" cy="307183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Письмо,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где сердце говорит,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Где всё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наруже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, всё на воле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(А.С.Пушкин «Евгений Онегин»)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Гость\Рабочий стол\каргинки письмо\п3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20459839">
            <a:off x="642910" y="3429000"/>
            <a:ext cx="3857652" cy="2895600"/>
          </a:xfrm>
          <a:prstGeom prst="rect">
            <a:avLst/>
          </a:prstGeom>
          <a:noFill/>
        </p:spPr>
      </p:pic>
      <p:pic>
        <p:nvPicPr>
          <p:cNvPr id="5124" name="Picture 4" descr="C:\Documents and Settings\Гость\Рабочий стол\каргинки письмо\п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172659">
            <a:off x="978558" y="989767"/>
            <a:ext cx="2857505" cy="207170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защищали письма от любопытных глаз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Documents and Settings\Гость\Рабочий стол\каргинки письмо\п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357562"/>
            <a:ext cx="4500594" cy="3357586"/>
          </a:xfrm>
          <a:prstGeom prst="rect">
            <a:avLst/>
          </a:prstGeom>
          <a:noFill/>
        </p:spPr>
      </p:pic>
      <p:pic>
        <p:nvPicPr>
          <p:cNvPr id="6147" name="Picture 3" descr="C:\Documents and Settings\Гость\Рабочий стол\каргинки письмо\п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928802"/>
            <a:ext cx="4857784" cy="31432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такое облатка?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«Облатка» – лепешечка, которую делали из лучшей </a:t>
            </a:r>
            <a:r>
              <a:rPr lang="ru-RU" sz="3200" dirty="0" err="1" smtClean="0"/>
              <a:t>крупичатой</a:t>
            </a:r>
            <a:r>
              <a:rPr lang="ru-RU" sz="3200" dirty="0" smtClean="0"/>
              <a:t> муки, замешанной на белке и употребляли для запечатывания писем вместо сургуча».Облатка облегчала процесс запечатывания писем.</a:t>
            </a:r>
          </a:p>
          <a:p>
            <a:endParaRPr lang="ru-RU" sz="32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3900486" cy="2214578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/>
              <a:t>Что такое облатка?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1600200"/>
            <a:ext cx="4357718" cy="4525963"/>
          </a:xfrm>
        </p:spPr>
        <p:txBody>
          <a:bodyPr/>
          <a:lstStyle/>
          <a:p>
            <a:r>
              <a:rPr lang="ru-RU" sz="3600" b="1" dirty="0" smtClean="0"/>
              <a:t>Облатка – «мучной, клеевой или бумажный кружок для печатки писем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1026" name="Picture 2" descr="C:\Documents and Settings\Гость\Рабочий стол\для презентации\урок письма\п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285992"/>
            <a:ext cx="2428892" cy="2143140"/>
          </a:xfrm>
          <a:prstGeom prst="rect">
            <a:avLst/>
          </a:prstGeom>
          <a:noFill/>
        </p:spPr>
      </p:pic>
      <p:pic>
        <p:nvPicPr>
          <p:cNvPr id="1028" name="Picture 4" descr="C:\Documents and Settings\Гость\Рабочий стол\для презентации\урок письма\п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4214818"/>
            <a:ext cx="2286016" cy="228601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357166"/>
            <a:ext cx="3871882" cy="5572164"/>
          </a:xfrm>
        </p:spPr>
        <p:txBody>
          <a:bodyPr>
            <a:noAutofit/>
          </a:bodyPr>
          <a:lstStyle/>
          <a:p>
            <a:r>
              <a:rPr lang="ru-RU" sz="2400" b="1" i="1" dirty="0" smtClean="0"/>
              <a:t>Татьяна то вздохнет, то охнет;</a:t>
            </a:r>
            <a:br>
              <a:rPr lang="ru-RU" sz="2400" b="1" i="1" dirty="0" smtClean="0"/>
            </a:br>
            <a:r>
              <a:rPr lang="ru-RU" sz="2400" b="1" i="1" dirty="0" smtClean="0"/>
              <a:t>Письмо дрожит в ее руке;</a:t>
            </a:r>
            <a:br>
              <a:rPr lang="ru-RU" sz="2400" b="1" i="1" dirty="0" smtClean="0"/>
            </a:br>
            <a:r>
              <a:rPr lang="ru-RU" sz="2400" b="1" i="1" dirty="0" smtClean="0"/>
              <a:t>Облатка розовая сохнет</a:t>
            </a: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smtClean="0"/>
              <a:t>На воспаленном языке.</a:t>
            </a:r>
            <a:br>
              <a:rPr lang="ru-RU" sz="2400" b="1" i="1" dirty="0" smtClean="0"/>
            </a:br>
            <a:r>
              <a:rPr lang="ru-RU" sz="2400" b="1" i="1" dirty="0" smtClean="0"/>
              <a:t>Она зари не замечает,</a:t>
            </a:r>
            <a:br>
              <a:rPr lang="ru-RU" sz="2400" b="1" i="1" dirty="0" smtClean="0"/>
            </a:br>
            <a:r>
              <a:rPr lang="ru-RU" sz="2400" b="1" i="1" dirty="0" smtClean="0"/>
              <a:t>Сидит с поникшею главой</a:t>
            </a:r>
            <a:br>
              <a:rPr lang="ru-RU" sz="2400" b="1" i="1" dirty="0" smtClean="0"/>
            </a:br>
            <a:r>
              <a:rPr lang="ru-RU" sz="2400" b="1" i="1" dirty="0" smtClean="0"/>
              <a:t>И на письмо не напирает</a:t>
            </a:r>
            <a:br>
              <a:rPr lang="ru-RU" sz="2400" b="1" i="1" dirty="0" smtClean="0"/>
            </a:br>
            <a:r>
              <a:rPr lang="ru-RU" sz="2400" b="1" i="1" dirty="0" smtClean="0"/>
              <a:t>Своей печати вырезной.</a:t>
            </a:r>
            <a:br>
              <a:rPr lang="ru-RU" sz="2400" b="1" i="1" dirty="0" smtClean="0"/>
            </a:br>
            <a:r>
              <a:rPr lang="ru-RU" sz="2400" b="1" i="1" dirty="0" smtClean="0"/>
              <a:t>(А.С.Пушкин. «Евгений Онегин»)</a:t>
            </a:r>
            <a:br>
              <a:rPr lang="ru-RU" sz="2400" b="1" i="1" dirty="0" smtClean="0"/>
            </a:br>
            <a:endParaRPr lang="ru-RU" sz="2400" b="1" i="1" dirty="0"/>
          </a:p>
        </p:txBody>
      </p:sp>
      <p:pic>
        <p:nvPicPr>
          <p:cNvPr id="7170" name="Picture 2" descr="C:\Documents and Settings\Гость\Рабочий стол\каргинки письмо\п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4500594" cy="514353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Письменные принадлежности</a:t>
            </a:r>
            <a:endParaRPr lang="ru-RU" b="1" dirty="0"/>
          </a:p>
        </p:txBody>
      </p:sp>
      <p:pic>
        <p:nvPicPr>
          <p:cNvPr id="8194" name="Picture 2" descr="C:\Documents and Settings\Гость\Рабочий стол\каргинки письмо\п3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214942" y="1500174"/>
            <a:ext cx="2993498" cy="2471742"/>
          </a:xfrm>
          <a:prstGeom prst="rect">
            <a:avLst/>
          </a:prstGeom>
          <a:noFill/>
        </p:spPr>
      </p:pic>
      <p:pic>
        <p:nvPicPr>
          <p:cNvPr id="2050" name="Picture 2" descr="C:\Documents and Settings\Гость\Рабочий стол\для презентации\урок письма\п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00174"/>
            <a:ext cx="4572031" cy="3143272"/>
          </a:xfrm>
          <a:prstGeom prst="rect">
            <a:avLst/>
          </a:prstGeom>
          <a:noFill/>
        </p:spPr>
      </p:pic>
      <p:pic>
        <p:nvPicPr>
          <p:cNvPr id="2051" name="Picture 3" descr="C:\Documents and Settings\Гость\Рабочий стол\для презентации\урок письма\п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3571875"/>
            <a:ext cx="4929182" cy="3286125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9158294" cy="1071546"/>
          </a:xfrm>
        </p:spPr>
        <p:txBody>
          <a:bodyPr/>
          <a:lstStyle/>
          <a:p>
            <a:r>
              <a:rPr lang="ru-RU" b="1" dirty="0" smtClean="0">
                <a:latin typeface="+mn-lt"/>
              </a:rPr>
              <a:t>Вечные спутники письма</a:t>
            </a:r>
            <a:endParaRPr lang="ru-RU" b="1" dirty="0">
              <a:latin typeface="+mn-lt"/>
            </a:endParaRPr>
          </a:p>
        </p:txBody>
      </p:sp>
      <p:pic>
        <p:nvPicPr>
          <p:cNvPr id="3076" name="Picture 4" descr="C:\Documents and Settings\Гость\Рабочий стол\для презентации\урок письма\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156213">
            <a:off x="428596" y="3500438"/>
            <a:ext cx="4181475" cy="2895600"/>
          </a:xfrm>
          <a:prstGeom prst="rect">
            <a:avLst/>
          </a:prstGeom>
          <a:noFill/>
        </p:spPr>
      </p:pic>
      <p:pic>
        <p:nvPicPr>
          <p:cNvPr id="3078" name="Picture 6" descr="C:\Documents and Settings\Гость\Рабочий стол\для презентации\урок письма\м46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428736"/>
            <a:ext cx="2820556" cy="1857388"/>
          </a:xfrm>
          <a:prstGeom prst="rect">
            <a:avLst/>
          </a:prstGeom>
          <a:noFill/>
        </p:spPr>
      </p:pic>
      <p:pic>
        <p:nvPicPr>
          <p:cNvPr id="3079" name="Picture 7" descr="C:\Documents and Settings\Гость\Рабочий стол\для презентации\урок письма\я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1285861"/>
            <a:ext cx="4014790" cy="4572032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99FF66"/>
                </a:solidFill>
                <a:latin typeface="Cambria" pitchFamily="18" charset="0"/>
              </a:rPr>
              <a:t>Почтовый конверт</a:t>
            </a:r>
            <a:endParaRPr lang="ru-RU" b="1" dirty="0">
              <a:solidFill>
                <a:srgbClr val="99FF66"/>
              </a:solidFill>
              <a:latin typeface="Cambria" pitchFamily="18" charset="0"/>
            </a:endParaRPr>
          </a:p>
        </p:txBody>
      </p:sp>
      <p:pic>
        <p:nvPicPr>
          <p:cNvPr id="5123" name="Picture 3" descr="C:\Documents and Settings\Гость\Рабочий стол\для презентации\урок письма\к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571612"/>
            <a:ext cx="3333753" cy="4500594"/>
          </a:xfrm>
          <a:prstGeom prst="rect">
            <a:avLst/>
          </a:prstGeom>
          <a:noFill/>
        </p:spPr>
      </p:pic>
      <p:pic>
        <p:nvPicPr>
          <p:cNvPr id="8" name="Picture 2" descr="C:\Documents and Settings\Гость\Рабочий стол\для презентации\урок письма\к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643050"/>
            <a:ext cx="4000496" cy="2786082"/>
          </a:xfrm>
          <a:prstGeom prst="rect">
            <a:avLst/>
          </a:prstGeom>
          <a:noFill/>
        </p:spPr>
      </p:pic>
      <p:pic>
        <p:nvPicPr>
          <p:cNvPr id="5125" name="Picture 5" descr="C:\Documents and Settings\Гость\Рабочий стол\каргинки письмо\п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3500438"/>
            <a:ext cx="4421206" cy="335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entury" pitchFamily="18" charset="0"/>
              </a:rPr>
              <a:t>«Нести по почте вести людям»</a:t>
            </a:r>
            <a:endParaRPr lang="ru-RU" dirty="0">
              <a:latin typeface="Century" pitchFamily="18" charset="0"/>
            </a:endParaRPr>
          </a:p>
        </p:txBody>
      </p:sp>
      <p:pic>
        <p:nvPicPr>
          <p:cNvPr id="1026" name="Picture 2" descr="C:\Documents and Settings\Гость\Рабочий стол\каргинки письмо\п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3714776" cy="2928958"/>
          </a:xfrm>
          <a:prstGeom prst="rect">
            <a:avLst/>
          </a:prstGeom>
          <a:noFill/>
        </p:spPr>
      </p:pic>
      <p:pic>
        <p:nvPicPr>
          <p:cNvPr id="1027" name="Picture 3" descr="C:\Documents and Settings\Гость\Рабочий стол\каргинки письмо\п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785926"/>
            <a:ext cx="4286280" cy="4286280"/>
          </a:xfrm>
          <a:prstGeom prst="rect">
            <a:avLst/>
          </a:prstGeom>
          <a:noFill/>
        </p:spPr>
      </p:pic>
      <p:pic>
        <p:nvPicPr>
          <p:cNvPr id="1029" name="Picture 5" descr="C:\Documents and Settings\Гость\Рабочий стол\каргинки письмо\п 2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3286140"/>
            <a:ext cx="4833918" cy="307181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142852"/>
            <a:ext cx="4038576" cy="592935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66FFFF"/>
                </a:solidFill>
                <a:latin typeface="Cambria" pitchFamily="18" charset="0"/>
              </a:rPr>
              <a:t>Первая в мире марка </a:t>
            </a:r>
            <a:r>
              <a:rPr lang="ru-RU" dirty="0" smtClean="0">
                <a:solidFill>
                  <a:srgbClr val="66FFFF"/>
                </a:solidFill>
                <a:latin typeface="Cambria" pitchFamily="18" charset="0"/>
              </a:rPr>
              <a:t>"Чёрный </a:t>
            </a:r>
            <a:r>
              <a:rPr lang="ru-RU" dirty="0" smtClean="0">
                <a:solidFill>
                  <a:srgbClr val="66FFFF"/>
                </a:solidFill>
                <a:latin typeface="Cambria" pitchFamily="18" charset="0"/>
              </a:rPr>
              <a:t>пенни" называлась так потому, что печаталась чёрной краской с номиналом в один пенс</a:t>
            </a:r>
            <a:endParaRPr lang="ru-RU" dirty="0">
              <a:solidFill>
                <a:srgbClr val="66FFFF"/>
              </a:solidFill>
              <a:latin typeface="Cambria" pitchFamily="18" charset="0"/>
            </a:endParaRPr>
          </a:p>
        </p:txBody>
      </p:sp>
      <p:pic>
        <p:nvPicPr>
          <p:cNvPr id="4098" name="Picture 2" descr="C:\Documents and Settings\Гость\Рабочий стол\для презентации\урок письма\м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928670"/>
            <a:ext cx="4071966" cy="5168905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67434"/>
          </a:xfrm>
        </p:spPr>
        <p:txBody>
          <a:bodyPr numCol="2"/>
          <a:lstStyle/>
          <a:p>
            <a:pPr algn="just"/>
            <a:r>
              <a:rPr lang="ru-RU" sz="3200" b="1" dirty="0" smtClean="0"/>
              <a:t>«Пиши ко мне как можно чаще и </a:t>
            </a:r>
            <a:r>
              <a:rPr lang="ru-RU" sz="3200" b="1" dirty="0" smtClean="0"/>
              <a:t>как можно </a:t>
            </a:r>
            <a:r>
              <a:rPr lang="ru-RU" sz="3200" b="1" dirty="0" smtClean="0"/>
              <a:t>более – ты не можешь вообразить, что значит ожидание почтового дня в деревне. Ожидание бала не может с ним равняться».</a:t>
            </a:r>
          </a:p>
          <a:p>
            <a:pPr algn="just"/>
            <a:endParaRPr lang="ru-RU" b="1" dirty="0"/>
          </a:p>
        </p:txBody>
      </p:sp>
      <p:pic>
        <p:nvPicPr>
          <p:cNvPr id="6" name="Picture 3" descr="C:\Documents and Settings\Гость\Рабочий стол\каргинки письмо\п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571480"/>
            <a:ext cx="4211022" cy="521497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274638"/>
            <a:ext cx="5214974" cy="658336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Первая почтовая марка России поступила в продажу в декабре 1857 </a:t>
            </a:r>
            <a:br>
              <a:rPr lang="ru-RU" sz="3200" b="1" dirty="0" smtClean="0">
                <a:latin typeface="Cambria" pitchFamily="18" charset="0"/>
              </a:rPr>
            </a:br>
            <a:r>
              <a:rPr lang="ru-RU" sz="3200" dirty="0" smtClean="0"/>
              <a:t>Сюжеты рисунков дореволюционных русских марок, как правило, не менялись: на них изображался герб Российской империи или царствующие особы</a:t>
            </a:r>
            <a:br>
              <a:rPr lang="ru-RU" sz="3200" dirty="0" smtClean="0"/>
            </a:br>
            <a:endParaRPr lang="ru-RU" sz="3200" b="1" dirty="0">
              <a:latin typeface="Cambria" pitchFamily="18" charset="0"/>
            </a:endParaRPr>
          </a:p>
        </p:txBody>
      </p:sp>
      <p:pic>
        <p:nvPicPr>
          <p:cNvPr id="6146" name="Picture 2" descr="C:\Documents and Settings\Гость\Рабочий стол\для презентации\урок письма\м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3143272" cy="5786478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+mn-lt"/>
              </a:rPr>
              <a:t>Почтовый ящик</a:t>
            </a:r>
            <a:endParaRPr lang="ru-RU" b="1" dirty="0">
              <a:latin typeface="+mn-lt"/>
            </a:endParaRPr>
          </a:p>
        </p:txBody>
      </p:sp>
      <p:pic>
        <p:nvPicPr>
          <p:cNvPr id="1026" name="Picture 2" descr="C:\Documents and Settings\Гость\Рабочий стол\для презентации\урок письма\я1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71546"/>
            <a:ext cx="2330511" cy="3362379"/>
          </a:xfrm>
          <a:prstGeom prst="rect">
            <a:avLst/>
          </a:prstGeom>
          <a:noFill/>
        </p:spPr>
      </p:pic>
      <p:pic>
        <p:nvPicPr>
          <p:cNvPr id="1027" name="Picture 3" descr="C:\Documents and Settings\Гость\Рабочий стол\для презентации\урок письма\я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4071942"/>
            <a:ext cx="1928826" cy="2571768"/>
          </a:xfrm>
          <a:prstGeom prst="rect">
            <a:avLst/>
          </a:prstGeom>
          <a:noFill/>
        </p:spPr>
      </p:pic>
      <p:pic>
        <p:nvPicPr>
          <p:cNvPr id="1028" name="Picture 4" descr="C:\Documents and Settings\Гость\Рабочий стол\для презентации\урок письма\я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1500174"/>
            <a:ext cx="2543175" cy="3286148"/>
          </a:xfrm>
          <a:prstGeom prst="rect">
            <a:avLst/>
          </a:prstGeom>
          <a:noFill/>
        </p:spPr>
      </p:pic>
      <p:pic>
        <p:nvPicPr>
          <p:cNvPr id="1029" name="Picture 5" descr="C:\Documents and Settings\Гость\Рабочий стол\для презентации\урок письма\я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4143356"/>
            <a:ext cx="1743051" cy="2714644"/>
          </a:xfrm>
          <a:prstGeom prst="rect">
            <a:avLst/>
          </a:prstGeom>
          <a:noFill/>
        </p:spPr>
      </p:pic>
      <p:pic>
        <p:nvPicPr>
          <p:cNvPr id="1030" name="Picture 6" descr="C:\Documents and Settings\Гость\Рабочий стол\для презентации\урок письма\я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1357298"/>
            <a:ext cx="3071802" cy="2143140"/>
          </a:xfrm>
          <a:prstGeom prst="rect">
            <a:avLst/>
          </a:prstGeom>
          <a:noFill/>
        </p:spPr>
      </p:pic>
      <p:pic>
        <p:nvPicPr>
          <p:cNvPr id="1031" name="Picture 7" descr="C:\Documents and Settings\Гость\Рабочий стол\для презентации\урок письма\я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26" y="3143248"/>
            <a:ext cx="2100263" cy="371475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66FFFF"/>
                </a:solidFill>
                <a:latin typeface="Cambria" pitchFamily="18" charset="0"/>
              </a:rPr>
              <a:t>Ответьте на вопросы</a:t>
            </a:r>
            <a:endParaRPr lang="ru-RU" b="1" dirty="0">
              <a:solidFill>
                <a:srgbClr val="66FFFF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1. В каких произведениях русских писателей </a:t>
            </a:r>
            <a:r>
              <a:rPr lang="ru-RU" b="1" i="1" dirty="0" smtClean="0"/>
              <a:t>представлен эпистолярный </a:t>
            </a:r>
            <a:r>
              <a:rPr lang="ru-RU" b="1" i="1" dirty="0" smtClean="0"/>
              <a:t>жанр?</a:t>
            </a:r>
          </a:p>
          <a:p>
            <a:r>
              <a:rPr lang="ru-RU" b="1" i="1" dirty="0" smtClean="0"/>
              <a:t>2. С </a:t>
            </a:r>
            <a:r>
              <a:rPr lang="ru-RU" b="1" i="1" dirty="0" smtClean="0"/>
              <a:t>письмами каких писателей </a:t>
            </a:r>
            <a:r>
              <a:rPr lang="ru-RU" b="1" i="1" dirty="0"/>
              <a:t>В</a:t>
            </a:r>
            <a:r>
              <a:rPr lang="ru-RU" b="1" i="1" dirty="0" smtClean="0"/>
              <a:t>ы </a:t>
            </a:r>
            <a:r>
              <a:rPr lang="ru-RU" b="1" i="1" dirty="0" smtClean="0"/>
              <a:t>встречались на уроках литературы?</a:t>
            </a:r>
          </a:p>
          <a:p>
            <a:r>
              <a:rPr lang="ru-RU" b="1" i="1" dirty="0" smtClean="0"/>
              <a:t>3. Каково, по </a:t>
            </a:r>
            <a:r>
              <a:rPr lang="ru-RU" b="1" i="1" dirty="0" smtClean="0"/>
              <a:t>Вашему </a:t>
            </a:r>
            <a:r>
              <a:rPr lang="ru-RU" b="1" i="1" dirty="0" smtClean="0"/>
              <a:t>мнению, значение эпистолярного жанра в русской </a:t>
            </a:r>
            <a:r>
              <a:rPr lang="ru-RU" b="1" i="1" dirty="0" smtClean="0"/>
              <a:t>литературе, истории</a:t>
            </a:r>
            <a:r>
              <a:rPr lang="ru-RU" b="1" i="1" dirty="0" smtClean="0"/>
              <a:t>?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66FFFF"/>
                </a:solidFill>
                <a:latin typeface="Cambria" pitchFamily="18" charset="0"/>
              </a:rPr>
              <a:t>Из письма </a:t>
            </a:r>
            <a:r>
              <a:rPr lang="ru-RU" b="1" dirty="0" err="1" smtClean="0">
                <a:solidFill>
                  <a:srgbClr val="66FFFF"/>
                </a:solidFill>
                <a:latin typeface="Cambria" pitchFamily="18" charset="0"/>
              </a:rPr>
              <a:t>Н.В.Гоголя</a:t>
            </a:r>
            <a:r>
              <a:rPr lang="ru-RU" b="1" dirty="0" smtClean="0">
                <a:solidFill>
                  <a:srgbClr val="66FFFF"/>
                </a:solidFill>
                <a:latin typeface="Cambria" pitchFamily="18" charset="0"/>
              </a:rPr>
              <a:t> </a:t>
            </a:r>
            <a:r>
              <a:rPr lang="ru-RU" b="1" dirty="0" smtClean="0">
                <a:solidFill>
                  <a:srgbClr val="66FFFF"/>
                </a:solidFill>
                <a:latin typeface="Cambria" pitchFamily="18" charset="0"/>
              </a:rPr>
              <a:t>матери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«</a:t>
            </a:r>
            <a:r>
              <a:rPr lang="ru-RU" sz="3200" i="1" dirty="0" smtClean="0"/>
              <a:t>Часто наводит на меня тоску мысль, что, может быть, долго ещё не удастся мне увидеться с Вами. Как бы </a:t>
            </a:r>
            <a:r>
              <a:rPr lang="ru-RU" sz="3200" i="1" dirty="0" smtClean="0"/>
              <a:t>хотелось мне </a:t>
            </a:r>
            <a:r>
              <a:rPr lang="ru-RU" sz="3200" i="1" dirty="0" smtClean="0"/>
              <a:t>хотя бы на мгновение оторваться от душных стен столицы и подышать хотя на мгновенье воздухом деревни!</a:t>
            </a:r>
            <a:endParaRPr lang="ru-RU" sz="3200" dirty="0" smtClean="0"/>
          </a:p>
          <a:p>
            <a:endParaRPr lang="ru-RU" sz="3200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66CCFF"/>
                </a:solidFill>
                <a:latin typeface="Cambria" pitchFamily="18" charset="0"/>
              </a:rPr>
              <a:t>М.Ю.Лермонтов</a:t>
            </a:r>
            <a:r>
              <a:rPr lang="ru-RU" sz="3600" b="1" dirty="0" smtClean="0">
                <a:solidFill>
                  <a:srgbClr val="66CCFF"/>
                </a:solidFill>
                <a:latin typeface="Cambria" pitchFamily="18" charset="0"/>
              </a:rPr>
              <a:t> к </a:t>
            </a:r>
            <a:r>
              <a:rPr lang="ru-RU" sz="3600" b="1" dirty="0" smtClean="0">
                <a:solidFill>
                  <a:srgbClr val="66CCFF"/>
                </a:solidFill>
                <a:latin typeface="Cambria" pitchFamily="18" charset="0"/>
              </a:rPr>
              <a:t/>
            </a:r>
            <a:br>
              <a:rPr lang="ru-RU" sz="3600" b="1" dirty="0" smtClean="0">
                <a:solidFill>
                  <a:srgbClr val="66CCFF"/>
                </a:solidFill>
                <a:latin typeface="Cambria" pitchFamily="18" charset="0"/>
              </a:rPr>
            </a:br>
            <a:r>
              <a:rPr lang="ru-RU" sz="3600" b="1" dirty="0" smtClean="0">
                <a:solidFill>
                  <a:srgbClr val="66CCFF"/>
                </a:solidFill>
                <a:latin typeface="Cambria" pitchFamily="18" charset="0"/>
              </a:rPr>
              <a:t> В.А</a:t>
            </a:r>
            <a:r>
              <a:rPr lang="ru-RU" sz="3600" b="1" dirty="0" smtClean="0">
                <a:solidFill>
                  <a:srgbClr val="66CCFF"/>
                </a:solidFill>
                <a:latin typeface="Cambria" pitchFamily="18" charset="0"/>
              </a:rPr>
              <a:t>. Лопу</a:t>
            </a:r>
            <a:r>
              <a:rPr lang="ru-RU" sz="3600" b="1" dirty="0" smtClean="0">
                <a:solidFill>
                  <a:srgbClr val="66CCFF"/>
                </a:solidFill>
              </a:rPr>
              <a:t>хиной</a:t>
            </a:r>
            <a:endParaRPr lang="ru-RU" sz="3600" b="1" dirty="0">
              <a:solidFill>
                <a:srgbClr val="66CC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«О, как желал бы </a:t>
            </a:r>
            <a:r>
              <a:rPr lang="ru-RU" i="1" dirty="0" smtClean="0"/>
              <a:t>я опять </a:t>
            </a:r>
            <a:r>
              <a:rPr lang="ru-RU" i="1" dirty="0" smtClean="0"/>
              <a:t>вас увидеть, говорить с вами :мне благотворны были бы сами звуки ваших слов. Право, следовало бы в письмах ставить, ноты над словами, а </a:t>
            </a:r>
            <a:r>
              <a:rPr lang="ru-RU" i="1" dirty="0" smtClean="0"/>
              <a:t>теперь читать </a:t>
            </a:r>
            <a:r>
              <a:rPr lang="ru-RU" i="1" dirty="0" smtClean="0"/>
              <a:t>письмо то же, что глядеть на портрет: нет ни жизни, ни движенья…»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ambria" pitchFamily="18" charset="0"/>
              </a:rPr>
              <a:t>Из письма </a:t>
            </a:r>
            <a:r>
              <a:rPr lang="ru-RU" b="1" dirty="0" err="1" smtClean="0">
                <a:solidFill>
                  <a:srgbClr val="FF0000"/>
                </a:solidFill>
                <a:latin typeface="Cambria" pitchFamily="18" charset="0"/>
              </a:rPr>
              <a:t>И.С.Тургенева</a:t>
            </a:r>
            <a:r>
              <a:rPr lang="ru-RU" b="1" dirty="0" smtClean="0">
                <a:solidFill>
                  <a:srgbClr val="FF0000"/>
                </a:solidFill>
                <a:latin typeface="Cambria" pitchFamily="18" charset="0"/>
              </a:rPr>
              <a:t> к</a:t>
            </a:r>
            <a:r>
              <a:rPr lang="ru-RU" b="1" dirty="0" smtClean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Cambria" pitchFamily="18" charset="0"/>
              </a:rPr>
              <a:t> Полине </a:t>
            </a:r>
            <a:r>
              <a:rPr lang="ru-RU" b="1" dirty="0" smtClean="0">
                <a:solidFill>
                  <a:srgbClr val="FF0000"/>
                </a:solidFill>
                <a:latin typeface="Cambria" pitchFamily="18" charset="0"/>
              </a:rPr>
              <a:t>Виардо</a:t>
            </a:r>
            <a:endParaRPr lang="ru-RU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9600" b="1" i="1" dirty="0" smtClean="0"/>
              <a:t> «Кругом было </a:t>
            </a:r>
            <a:r>
              <a:rPr lang="ru-RU" sz="9600" b="1" i="1" dirty="0" smtClean="0"/>
              <a:t>восхитительно красиво: и если Вы когда-нибудь приедете в Спасское, я поведу Вас к этой скамейке.</a:t>
            </a:r>
            <a:endParaRPr lang="ru-RU" sz="9600" b="1" dirty="0" smtClean="0"/>
          </a:p>
          <a:p>
            <a:pPr>
              <a:buNone/>
            </a:pPr>
            <a:r>
              <a:rPr lang="ru-RU" sz="9600" b="1" i="1" dirty="0" smtClean="0"/>
              <a:t> Посреди </a:t>
            </a:r>
            <a:r>
              <a:rPr lang="ru-RU" sz="9600" b="1" i="1" dirty="0" smtClean="0"/>
              <a:t>хорошенькой лужайки: за ними сквозь свисающие ветви берёз виден пруд, или, вернее, Спасское озеро…Вы увидите, это очень красиво.</a:t>
            </a:r>
            <a:endParaRPr lang="ru-RU" sz="9600" b="1" dirty="0" smtClean="0"/>
          </a:p>
          <a:p>
            <a:pPr>
              <a:buNone/>
            </a:pPr>
            <a:r>
              <a:rPr lang="ru-RU" sz="9600" b="1" i="1" dirty="0" smtClean="0"/>
              <a:t> Там </a:t>
            </a:r>
            <a:r>
              <a:rPr lang="ru-RU" sz="9600" b="1" i="1" dirty="0" smtClean="0"/>
              <a:t>есть соловьи, которые, к несчастью , больше не поют, малиновки, дрозды, иволги ,горлицы , зяблики</a:t>
            </a:r>
            <a:r>
              <a:rPr lang="ru-RU" sz="9600" b="1" i="1" dirty="0" smtClean="0"/>
              <a:t>, щеглята и множество </a:t>
            </a:r>
            <a:r>
              <a:rPr lang="ru-RU" sz="9600" b="1" i="1" dirty="0" smtClean="0"/>
              <a:t>воробьёв и ворон.</a:t>
            </a:r>
            <a:endParaRPr lang="ru-RU" sz="9600" b="1" dirty="0" smtClean="0"/>
          </a:p>
          <a:p>
            <a:pPr>
              <a:buNone/>
            </a:pPr>
            <a:r>
              <a:rPr lang="ru-RU" sz="9600" b="1" i="1" dirty="0" smtClean="0"/>
              <a:t> Это </a:t>
            </a:r>
            <a:r>
              <a:rPr lang="ru-RU" sz="9600" b="1" i="1" dirty="0" smtClean="0"/>
              <a:t>несмолкаемый гомон , к которому издали примешивается пение </a:t>
            </a:r>
            <a:r>
              <a:rPr lang="ru-RU" sz="9600" b="1" i="1" dirty="0" err="1" smtClean="0"/>
              <a:t>перепёлов</a:t>
            </a:r>
            <a:r>
              <a:rPr lang="ru-RU" sz="9600" b="1" i="1" dirty="0" smtClean="0"/>
              <a:t> во </a:t>
            </a:r>
            <a:r>
              <a:rPr lang="ru-RU" sz="9600" b="1" i="1" dirty="0" smtClean="0"/>
              <a:t>ржи…»</a:t>
            </a:r>
            <a:endParaRPr lang="ru-RU" sz="9600" b="1" dirty="0" smtClean="0"/>
          </a:p>
          <a:p>
            <a:pPr>
              <a:buNone/>
            </a:pPr>
            <a:r>
              <a:rPr lang="ru-RU" sz="9600" b="1" i="1" dirty="0" smtClean="0"/>
              <a:t> </a:t>
            </a:r>
            <a:endParaRPr lang="ru-RU" sz="9600" b="1" dirty="0" smtClean="0"/>
          </a:p>
          <a:p>
            <a:pPr>
              <a:buNone/>
            </a:pPr>
            <a:r>
              <a:rPr lang="ru-RU" sz="4000" i="1" dirty="0" smtClean="0"/>
              <a:t> </a:t>
            </a:r>
            <a:endParaRPr lang="ru-RU" sz="4000" dirty="0" smtClean="0"/>
          </a:p>
          <a:p>
            <a:endParaRPr lang="ru-RU" sz="40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Cambria" pitchFamily="18" charset="0"/>
              </a:rPr>
              <a:t>Из письма Н.А.Островского матери</a:t>
            </a:r>
            <a:endParaRPr lang="ru-RU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400" b="1" i="1" dirty="0" smtClean="0">
                <a:latin typeface="Cambria" pitchFamily="18" charset="0"/>
              </a:rPr>
              <a:t>«Все твои письма мне прочли. Очень рад, что доставил тебе хоть малую радость. Я хочу с тобой серьёзно поговорить. Я прошу тебя , моя родная, очень прошу и даже требую, чтобы ты не несла </a:t>
            </a:r>
            <a:r>
              <a:rPr lang="ru-RU" sz="2400" b="1" i="1" dirty="0" smtClean="0">
                <a:latin typeface="Cambria" pitchFamily="18" charset="0"/>
              </a:rPr>
              <a:t>никакой тяжёлой </a:t>
            </a:r>
            <a:r>
              <a:rPr lang="ru-RU" sz="2400" b="1" i="1" dirty="0" smtClean="0">
                <a:latin typeface="Cambria" pitchFamily="18" charset="0"/>
              </a:rPr>
              <a:t>работы. Выполни мой наказ, мамочка!</a:t>
            </a:r>
            <a:endParaRPr lang="ru-RU" sz="2400" b="1" dirty="0" smtClean="0">
              <a:latin typeface="Cambria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Cambria" pitchFamily="18" charset="0"/>
              </a:rPr>
              <a:t>Самок главное- береги себя.</a:t>
            </a:r>
            <a:endParaRPr lang="ru-RU" sz="2400" b="1" dirty="0" smtClean="0">
              <a:latin typeface="Cambria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Cambria" pitchFamily="18" charset="0"/>
              </a:rPr>
              <a:t>	Милая мам, как ты думаешь, не лучше ли тебе </a:t>
            </a:r>
            <a:r>
              <a:rPr lang="ru-RU" sz="2400" b="1" i="1" dirty="0" smtClean="0">
                <a:latin typeface="Cambria" pitchFamily="18" charset="0"/>
              </a:rPr>
              <a:t>поехать в </a:t>
            </a:r>
            <a:r>
              <a:rPr lang="ru-RU" sz="2400" b="1" i="1" dirty="0" smtClean="0">
                <a:latin typeface="Cambria" pitchFamily="18" charset="0"/>
              </a:rPr>
              <a:t>санаторий ?Подумай и сейчас же напиши. Всё будет сделано так, как хочешь ты. </a:t>
            </a:r>
            <a:endParaRPr lang="ru-RU" sz="2400" b="1" dirty="0" smtClean="0">
              <a:latin typeface="Cambria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Cambria" pitchFamily="18" charset="0"/>
              </a:rPr>
              <a:t>Крепко обнимаю тебя, моя славная труженица!</a:t>
            </a:r>
            <a:endParaRPr lang="ru-RU" sz="2400" b="1" dirty="0" smtClean="0">
              <a:latin typeface="Cambria" pitchFamily="18" charset="0"/>
            </a:endParaRPr>
          </a:p>
          <a:p>
            <a:pPr>
              <a:buNone/>
            </a:pPr>
            <a:r>
              <a:rPr lang="ru-RU" sz="2400" i="1" dirty="0" smtClean="0">
                <a:latin typeface="Cambria" pitchFamily="18" charset="0"/>
              </a:rPr>
              <a:t> </a:t>
            </a:r>
            <a:endParaRPr lang="ru-RU" sz="2400" dirty="0">
              <a:latin typeface="Cambria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Cambria" pitchFamily="18" charset="0"/>
              </a:rPr>
              <a:t>А.П.Платонов своей жене с фронта. 6 июня 1943 года</a:t>
            </a:r>
            <a:endParaRPr lang="ru-RU" sz="40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i="1" dirty="0" smtClean="0">
                <a:latin typeface="Cambria" pitchFamily="18" charset="0"/>
              </a:rPr>
              <a:t>«Дорогая моя жена Маша. Я под Курском Наблюдаю грозную картину боя современной войны.</a:t>
            </a:r>
            <a:endParaRPr lang="ru-RU" b="1" dirty="0" smtClean="0">
              <a:latin typeface="Cambria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Cambria" pitchFamily="18" charset="0"/>
              </a:rPr>
              <a:t>Как-то </a:t>
            </a:r>
            <a:r>
              <a:rPr lang="ru-RU" b="1" i="1" dirty="0" smtClean="0">
                <a:latin typeface="Cambria" pitchFamily="18" charset="0"/>
              </a:rPr>
              <a:t>ты там живёшь, одинокая моя? Я так по тебе соскучился ,так много есть , что рассказать, так много есть , чего писать.</a:t>
            </a:r>
            <a:endParaRPr lang="ru-RU" b="1" dirty="0" smtClean="0">
              <a:latin typeface="Cambria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Cambria" pitchFamily="18" charset="0"/>
              </a:rPr>
              <a:t>Армия наша приняла на свою грудь , на своё оружие ураганное давление германской армии., затомила на себе силу немцев и затем перешла в сокрушающее упорное наступление, уничтожая вросшую в землю оборону противника.</a:t>
            </a:r>
            <a:endParaRPr lang="ru-RU" b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8526"/>
            <a:ext cx="8429684" cy="6500834"/>
          </a:xfrm>
        </p:spPr>
        <p:txBody>
          <a:bodyPr/>
          <a:lstStyle/>
          <a:p>
            <a:pPr>
              <a:buNone/>
            </a:pPr>
            <a:r>
              <a:rPr lang="ru-RU" i="1" dirty="0" smtClean="0">
                <a:latin typeface="Cambria" pitchFamily="18" charset="0"/>
              </a:rPr>
              <a:t>Я пишу о войне, а душа покоя просит. Ночью иногда во мраке светятся ракеты, висят они мучительно долго, освещая всё зелёным, иногда синим светом , но потом</a:t>
            </a:r>
            <a:r>
              <a:rPr lang="ru-RU" i="1" dirty="0" smtClean="0">
                <a:latin typeface="Cambria" pitchFamily="18" charset="0"/>
              </a:rPr>
              <a:t>, всё-таки гаснут </a:t>
            </a:r>
            <a:r>
              <a:rPr lang="ru-RU" i="1" dirty="0" smtClean="0">
                <a:latin typeface="Cambria" pitchFamily="18" charset="0"/>
              </a:rPr>
              <a:t>.и страшно тебе покажется , но мне в такие ночи не так грустно мне кажется, что мой сын где-то там, в этом сине-зелёном мраке.</a:t>
            </a:r>
            <a:endParaRPr lang="ru-RU" dirty="0" smtClean="0">
              <a:latin typeface="Cambria" pitchFamily="18" charset="0"/>
            </a:endParaRPr>
          </a:p>
          <a:p>
            <a:pPr>
              <a:buNone/>
            </a:pPr>
            <a:r>
              <a:rPr lang="ru-RU" i="1" dirty="0" smtClean="0">
                <a:latin typeface="Cambria" pitchFamily="18" charset="0"/>
              </a:rPr>
              <a:t>Я видел на фронте храбрейших людей , которые, однако, не могут ни слушать музыку, ни видеть </a:t>
            </a:r>
            <a:r>
              <a:rPr lang="ru-RU" i="1" dirty="0" smtClean="0">
                <a:latin typeface="Cambria" pitchFamily="18" charset="0"/>
              </a:rPr>
              <a:t>цветы - </a:t>
            </a:r>
            <a:r>
              <a:rPr lang="ru-RU" i="1" dirty="0" smtClean="0">
                <a:latin typeface="Cambria" pitchFamily="18" charset="0"/>
              </a:rPr>
              <a:t>плакать от них начинают.»</a:t>
            </a:r>
            <a:endParaRPr lang="ru-RU" dirty="0" smtClean="0">
              <a:latin typeface="Cambria" pitchFamily="18" charset="0"/>
            </a:endParaRPr>
          </a:p>
          <a:p>
            <a:pPr>
              <a:buNone/>
            </a:pPr>
            <a:r>
              <a:rPr lang="ru-RU" i="1" dirty="0" smtClean="0">
                <a:latin typeface="Cambria" pitchFamily="18" charset="0"/>
              </a:rPr>
              <a:t> </a:t>
            </a:r>
            <a:endParaRPr lang="ru-RU" dirty="0" smtClean="0">
              <a:latin typeface="Cambri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7467600" cy="42862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Cambria" pitchFamily="18" charset="0"/>
              </a:rPr>
              <a:t> </a:t>
            </a:r>
            <a:r>
              <a:rPr lang="ru-RU" sz="3200" dirty="0" smtClean="0">
                <a:solidFill>
                  <a:srgbClr val="FFFF00"/>
                </a:solidFill>
                <a:latin typeface="Cambria" pitchFamily="18" charset="0"/>
              </a:rPr>
              <a:t>Стандартные эпистолярные элементы </a:t>
            </a:r>
            <a:endParaRPr lang="ru-RU" sz="3200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85860"/>
            <a:ext cx="8715436" cy="5572140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1. Обращение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к адресату, его приветствие.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2. Основная повествовательная </a:t>
            </a:r>
            <a:r>
              <a:rPr lang="ru-RU" b="1" i="1" dirty="0" smtClean="0">
                <a:solidFill>
                  <a:srgbClr val="FF0000"/>
                </a:solidFill>
              </a:rPr>
              <a:t>часть </a:t>
            </a:r>
            <a:r>
              <a:rPr lang="ru-RU" dirty="0" smtClean="0"/>
              <a:t>(</a:t>
            </a:r>
            <a:r>
              <a:rPr lang="ru-RU" dirty="0" smtClean="0"/>
              <a:t>подтверждение получения письма, объяснение причин обращения к письму, повествование - монолог с выражением мыслей, взглядов, впечатлений, вопросов к адресату);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3. Окончание </a:t>
            </a:r>
            <a:r>
              <a:rPr lang="ru-RU" b="1" i="1" dirty="0" smtClean="0">
                <a:solidFill>
                  <a:srgbClr val="FF0000"/>
                </a:solidFill>
              </a:rPr>
              <a:t>письма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(</a:t>
            </a:r>
            <a:r>
              <a:rPr lang="ru-RU" dirty="0" smtClean="0"/>
              <a:t>слова прощания, заключительные пожелания, дата (иногда время</a:t>
            </a:r>
            <a:r>
              <a:rPr lang="ru-RU" dirty="0" smtClean="0"/>
              <a:t>) написания </a:t>
            </a:r>
            <a:r>
              <a:rPr lang="ru-RU" dirty="0" smtClean="0"/>
              <a:t>письма, </a:t>
            </a:r>
            <a:r>
              <a:rPr lang="ru-RU" dirty="0" smtClean="0"/>
              <a:t>местопребывание адресанта</a:t>
            </a:r>
            <a:r>
              <a:rPr lang="ru-RU" dirty="0" smtClean="0"/>
              <a:t>, подпись).</a:t>
            </a:r>
          </a:p>
          <a:p>
            <a:r>
              <a:rPr lang="ru-RU" b="1" dirty="0" smtClean="0"/>
              <a:t>4</a:t>
            </a:r>
            <a:r>
              <a:rPr lang="ru-RU" b="1" i="1" dirty="0" smtClean="0"/>
              <a:t>. Иногда авторы писем прибегают ещё к одному стандартному элементу.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Это P.S.</a:t>
            </a:r>
            <a:r>
              <a:rPr lang="ru-RU" b="1" dirty="0" smtClean="0"/>
              <a:t> –</a:t>
            </a:r>
            <a:r>
              <a:rPr lang="ru-RU" dirty="0" smtClean="0"/>
              <a:t> постскриптум, </a:t>
            </a:r>
            <a:r>
              <a:rPr lang="ru-RU" dirty="0" smtClean="0"/>
              <a:t>что </a:t>
            </a:r>
            <a:r>
              <a:rPr lang="ru-RU" dirty="0" smtClean="0"/>
              <a:t>означает «</a:t>
            </a:r>
            <a:r>
              <a:rPr lang="ru-RU" dirty="0" smtClean="0"/>
              <a:t>послесловие»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У современных людей слово «письмо» вызывает ассоциации с компьютером, Интернетом, электронной почтой. Всё реже берём мы в руки бумагу и конверт, как это было всего </a:t>
            </a:r>
            <a:br>
              <a:rPr lang="ru-RU" sz="2400" b="1" dirty="0" smtClean="0"/>
            </a:br>
            <a:r>
              <a:rPr lang="ru-RU" sz="2400" b="1" dirty="0" smtClean="0"/>
              <a:t>несколько лет назад. </a:t>
            </a:r>
            <a:endParaRPr lang="ru-RU" sz="2400" b="1" dirty="0"/>
          </a:p>
        </p:txBody>
      </p:sp>
      <p:pic>
        <p:nvPicPr>
          <p:cNvPr id="7" name="Содержимое 3" descr="Письмо - разговор с отсутствующим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4929190" y="2357430"/>
            <a:ext cx="371477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Documents and Settings\Гость\Рабочий стол\каргинки письмо\п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357430"/>
            <a:ext cx="3929090" cy="328614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71858" cy="5583254"/>
          </a:xfrm>
        </p:spPr>
        <p:txBody>
          <a:bodyPr>
            <a:norm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</a:rPr>
              <a:t>Спасибо за внимание</a:t>
            </a:r>
            <a:r>
              <a:rPr lang="ru-RU" sz="5400" i="1" dirty="0" smtClean="0">
                <a:solidFill>
                  <a:srgbClr val="FF0000"/>
                </a:solidFill>
              </a:rPr>
              <a:t>. </a:t>
            </a:r>
            <a:r>
              <a:rPr lang="ru-RU" sz="5400" i="1" dirty="0" smtClean="0">
                <a:solidFill>
                  <a:srgbClr val="FF0000"/>
                </a:solidFill>
              </a:rPr>
              <a:t/>
            </a:r>
            <a:br>
              <a:rPr lang="ru-RU" sz="5400" i="1" dirty="0" smtClean="0">
                <a:solidFill>
                  <a:srgbClr val="FF0000"/>
                </a:solidFill>
              </a:rPr>
            </a:br>
            <a:r>
              <a:rPr lang="ru-RU" sz="5400" i="1" dirty="0" smtClean="0">
                <a:solidFill>
                  <a:srgbClr val="FF0000"/>
                </a:solidFill>
              </a:rPr>
              <a:t>Желаю успеха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Documents and Settings\Гость\Рабочий стол\каргинки письмо\п 2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00464" y="357166"/>
            <a:ext cx="5143536" cy="592933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</a:rPr>
              <a:t>Для чего нужны </a:t>
            </a:r>
            <a:r>
              <a:rPr lang="ru-RU" b="1" dirty="0" smtClean="0">
                <a:latin typeface="+mn-lt"/>
              </a:rPr>
              <a:t>письма?</a:t>
            </a:r>
            <a:endParaRPr lang="ru-RU" b="1" dirty="0">
              <a:latin typeface="+mn-lt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u="sng" dirty="0" smtClean="0"/>
              <a:t>Сообщить что-то интересное;</a:t>
            </a:r>
          </a:p>
          <a:p>
            <a:pPr lvl="0"/>
            <a:r>
              <a:rPr lang="ru-RU" sz="2800" u="sng" dirty="0" smtClean="0"/>
              <a:t>Оповестить </a:t>
            </a:r>
            <a:r>
              <a:rPr lang="ru-RU" sz="2800" u="sng" dirty="0" smtClean="0"/>
              <a:t>о важном событии;</a:t>
            </a:r>
            <a:endParaRPr lang="ru-RU" sz="2800" dirty="0" smtClean="0"/>
          </a:p>
          <a:p>
            <a:pPr lvl="0"/>
            <a:r>
              <a:rPr lang="ru-RU" sz="2800" u="sng" dirty="0" smtClean="0"/>
              <a:t>Поздравить</a:t>
            </a:r>
            <a:r>
              <a:rPr lang="ru-RU" sz="2800" u="sng" dirty="0" smtClean="0"/>
              <a:t>;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pPr lvl="0"/>
            <a:r>
              <a:rPr lang="ru-RU" sz="2800" u="sng" dirty="0" smtClean="0"/>
              <a:t>Извиниться;</a:t>
            </a:r>
            <a:endParaRPr lang="ru-RU" sz="2800" dirty="0" smtClean="0"/>
          </a:p>
          <a:p>
            <a:pPr lvl="0"/>
            <a:r>
              <a:rPr lang="ru-RU" sz="2800" u="sng" dirty="0" smtClean="0"/>
              <a:t>Поделиться чувствами,</a:t>
            </a:r>
          </a:p>
          <a:p>
            <a:pPr marL="36576" lvl="0" indent="0">
              <a:buNone/>
            </a:pPr>
            <a:r>
              <a:rPr lang="ru-RU" sz="2800" u="sng" dirty="0" smtClean="0"/>
              <a:t>впечатлениями</a:t>
            </a:r>
            <a:r>
              <a:rPr lang="ru-RU" sz="2800" u="sng" dirty="0" smtClean="0"/>
              <a:t>;</a:t>
            </a:r>
            <a:endParaRPr lang="ru-RU" sz="2800" dirty="0" smtClean="0"/>
          </a:p>
          <a:p>
            <a:pPr lvl="0"/>
            <a:r>
              <a:rPr lang="ru-RU" sz="2800" u="sng" dirty="0" smtClean="0"/>
              <a:t>Поблагодарить.</a:t>
            </a:r>
            <a:endParaRPr lang="ru-RU" sz="2800" dirty="0" smtClean="0"/>
          </a:p>
          <a:p>
            <a:endParaRPr lang="ru-RU" sz="2800" dirty="0"/>
          </a:p>
        </p:txBody>
      </p:sp>
      <p:pic>
        <p:nvPicPr>
          <p:cNvPr id="8" name="Picture 2" descr="C:\Documents and Settings\Гость\Рабочий стол\каргинки письмо\п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112" y="3215353"/>
            <a:ext cx="3349606" cy="29108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Century" pitchFamily="18" charset="0"/>
              </a:rPr>
              <a:t>Какие бывают письма?</a:t>
            </a:r>
            <a:endParaRPr lang="ru-RU" b="1" dirty="0">
              <a:latin typeface="Century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06962"/>
          </a:xfrm>
        </p:spPr>
        <p:txBody>
          <a:bodyPr>
            <a:normAutofit fontScale="62500" lnSpcReduction="20000"/>
          </a:bodyPr>
          <a:lstStyle/>
          <a:p>
            <a:pPr marL="742950" indent="-742950">
              <a:buNone/>
            </a:pPr>
            <a:r>
              <a:rPr lang="ru-RU" sz="4000" b="1" dirty="0" smtClean="0"/>
              <a:t>Частные неофициальные письма, не предназначенные для публикации</a:t>
            </a:r>
            <a:r>
              <a:rPr lang="ru-RU" sz="3600" b="1" dirty="0" smtClean="0"/>
              <a:t>.</a:t>
            </a:r>
          </a:p>
          <a:p>
            <a:pPr marL="742950" indent="-742950">
              <a:buNone/>
            </a:pPr>
            <a:endParaRPr lang="ru-RU" sz="3600" b="1" dirty="0" smtClean="0"/>
          </a:p>
          <a:p>
            <a:pPr marL="742950" indent="-742950">
              <a:buNone/>
            </a:pPr>
            <a:r>
              <a:rPr lang="ru-RU" sz="4200" b="1" dirty="0" smtClean="0"/>
              <a:t>Официально-деловые (</a:t>
            </a:r>
            <a:r>
              <a:rPr lang="ru-RU" sz="4200" b="1" dirty="0" smtClean="0"/>
              <a:t>письма-документы</a:t>
            </a:r>
            <a:r>
              <a:rPr lang="ru-RU" sz="4200" b="1" dirty="0" smtClean="0"/>
              <a:t>, отражающие </a:t>
            </a:r>
            <a:r>
              <a:rPr lang="ru-RU" sz="4200" b="1" dirty="0" smtClean="0"/>
              <a:t>официальные отношения</a:t>
            </a:r>
            <a:r>
              <a:rPr lang="ru-RU" sz="4200" b="1" dirty="0" smtClean="0"/>
              <a:t>);</a:t>
            </a:r>
          </a:p>
          <a:p>
            <a:pPr marL="742950" indent="-742950">
              <a:buNone/>
            </a:pPr>
            <a:endParaRPr lang="ru-RU" sz="4200" b="1" dirty="0" smtClean="0"/>
          </a:p>
          <a:p>
            <a:pPr>
              <a:buNone/>
            </a:pPr>
            <a:r>
              <a:rPr lang="ru-RU" sz="4200" b="1" dirty="0" smtClean="0"/>
              <a:t>Профессионально </a:t>
            </a:r>
            <a:r>
              <a:rPr lang="ru-RU" sz="4200" b="1" dirty="0" smtClean="0"/>
              <a:t>ориентированные (</a:t>
            </a:r>
            <a:r>
              <a:rPr lang="ru-RU" sz="4200" b="1" dirty="0" smtClean="0"/>
              <a:t>письма ученых);</a:t>
            </a:r>
          </a:p>
          <a:p>
            <a:pPr>
              <a:buNone/>
            </a:pPr>
            <a:endParaRPr lang="ru-RU" sz="4200" b="1" dirty="0" smtClean="0"/>
          </a:p>
          <a:p>
            <a:pPr>
              <a:buNone/>
            </a:pPr>
            <a:r>
              <a:rPr lang="ru-RU" sz="4200" b="1" dirty="0" smtClean="0"/>
              <a:t>Публицистические (письмо в газету);</a:t>
            </a:r>
          </a:p>
          <a:p>
            <a:pPr>
              <a:buNone/>
            </a:pPr>
            <a:endParaRPr lang="ru-RU" sz="4200" b="1" dirty="0" smtClean="0"/>
          </a:p>
          <a:p>
            <a:pPr>
              <a:buNone/>
            </a:pPr>
            <a:r>
              <a:rPr lang="ru-RU" sz="4200" b="1" dirty="0" smtClean="0"/>
              <a:t>Художественные (в </a:t>
            </a:r>
            <a:r>
              <a:rPr lang="ru-RU" sz="4200" b="1" dirty="0" smtClean="0"/>
              <a:t>русле художественного </a:t>
            </a:r>
            <a:r>
              <a:rPr lang="ru-RU" sz="4200" b="1" dirty="0" smtClean="0"/>
              <a:t>произведения); </a:t>
            </a:r>
          </a:p>
          <a:p>
            <a:pPr>
              <a:buFont typeface="Wingdings" pitchFamily="2" charset="2"/>
              <a:buChar char="§"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704088"/>
            <a:ext cx="4043362" cy="551099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+mn-lt"/>
              </a:rPr>
              <a:t>В.И.Даль</a:t>
            </a:r>
            <a:endParaRPr lang="ru-RU" sz="28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4257676" cy="5681682"/>
          </a:xfrm>
        </p:spPr>
        <p:txBody>
          <a:bodyPr numCol="1"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3600" b="1" dirty="0" smtClean="0"/>
              <a:t>Что </a:t>
            </a:r>
            <a:r>
              <a:rPr lang="ru-RU" sz="3600" b="1" dirty="0" smtClean="0"/>
              <a:t>такое письмо</a:t>
            </a:r>
            <a:r>
              <a:rPr lang="ru-RU" sz="3600" b="1" dirty="0" smtClean="0"/>
              <a:t>? </a:t>
            </a:r>
            <a:endParaRPr lang="ru-RU" b="1" dirty="0" smtClean="0"/>
          </a:p>
          <a:p>
            <a:pPr algn="ctr">
              <a:buNone/>
            </a:pPr>
            <a:r>
              <a:rPr lang="ru-RU" dirty="0" smtClean="0"/>
              <a:t> 	</a:t>
            </a:r>
            <a:r>
              <a:rPr lang="ru-RU" sz="2800" b="1" i="1" dirty="0" smtClean="0"/>
              <a:t>Вот что </a:t>
            </a:r>
            <a:r>
              <a:rPr lang="ru-RU" sz="2800" b="1" i="1" dirty="0" smtClean="0"/>
              <a:t>пишет </a:t>
            </a:r>
            <a:r>
              <a:rPr lang="ru-RU" sz="2800" b="1" i="1" dirty="0" err="1" smtClean="0"/>
              <a:t>В.И.Даль</a:t>
            </a:r>
            <a:r>
              <a:rPr lang="ru-RU" sz="2800" b="1" i="1" dirty="0" smtClean="0"/>
              <a:t>, современник Пушкина: </a:t>
            </a:r>
          </a:p>
          <a:p>
            <a:pPr algn="ctr">
              <a:buNone/>
            </a:pPr>
            <a:r>
              <a:rPr lang="ru-RU" sz="3200" b="1" i="1" dirty="0" smtClean="0">
                <a:latin typeface="Arial Black" panose="020B0A04020102020204" pitchFamily="34" charset="0"/>
              </a:rPr>
              <a:t>«Письмо – письменная речь, беседа, посылаемая от одного лица другому».</a:t>
            </a:r>
          </a:p>
          <a:p>
            <a:pPr algn="r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" name="Picture 4" descr="C:\Documents and Settings\Гость\Рабочий стол\для презентации\урок письма\даль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62613" y="857250"/>
            <a:ext cx="3481387" cy="44291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4677068" cy="6350274"/>
          </a:xfrm>
        </p:spPr>
        <p:txBody>
          <a:bodyPr numCol="1">
            <a:noAutofit/>
          </a:bodyPr>
          <a:lstStyle/>
          <a:p>
            <a:pPr>
              <a:buNone/>
            </a:pPr>
            <a:r>
              <a:rPr lang="ru-RU" sz="2400" b="1" dirty="0" smtClean="0"/>
              <a:t>«Письма в точном значении слова, суть разговоры или беседы с отсутствующими. Они заступают место из устного разговора, но заключают в себе речи одного только лица &lt;…&gt; При сочинении писем должно следовать правилу: пиши так, как стал бы говорить в сем случае, но говори правильно, связно и приятно</a:t>
            </a:r>
            <a:r>
              <a:rPr lang="ru-RU" sz="2400" b="1" dirty="0" smtClean="0"/>
              <a:t>». </a:t>
            </a:r>
            <a:r>
              <a:rPr lang="ru-RU" sz="2400" b="1" dirty="0" err="1" smtClean="0"/>
              <a:t>Н.И.Греч</a:t>
            </a:r>
            <a:endParaRPr lang="ru-RU" sz="2400" b="1" dirty="0"/>
          </a:p>
        </p:txBody>
      </p:sp>
      <p:pic>
        <p:nvPicPr>
          <p:cNvPr id="2050" name="Picture 2" descr="C:\Documents and Settings\Гость\Рабочий стол\для презентации\урок письма\греч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6" y="713881"/>
            <a:ext cx="4067185" cy="521495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3504" y="285728"/>
            <a:ext cx="3786214" cy="6038872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Пушкин и его письма</a:t>
            </a:r>
            <a:endParaRPr lang="ru-RU" sz="3200" dirty="0" smtClean="0">
              <a:solidFill>
                <a:schemeClr val="tx2"/>
              </a:solidFill>
            </a:endParaRPr>
          </a:p>
          <a:p>
            <a:endParaRPr lang="ru-RU" dirty="0" smtClean="0"/>
          </a:p>
          <a:p>
            <a:r>
              <a:rPr lang="ru-RU" sz="3100" b="1" dirty="0" smtClean="0"/>
              <a:t>Именно Пушкин, сначала в своих письмах, а затем и в художественной прозе, осуществил принцип «писать, как говорят, и говорить, как пишут». Письма его создают впечатление живой устной речи.</a:t>
            </a:r>
          </a:p>
          <a:p>
            <a:endParaRPr lang="ru-RU" dirty="0"/>
          </a:p>
        </p:txBody>
      </p:sp>
      <p:pic>
        <p:nvPicPr>
          <p:cNvPr id="3075" name="Picture 3" descr="C:\Documents and Settings\Гость\Рабочий стол\для презентации\урок письма\пушки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14356"/>
            <a:ext cx="2714644" cy="3429024"/>
          </a:xfrm>
          <a:prstGeom prst="rect">
            <a:avLst/>
          </a:prstGeom>
          <a:noFill/>
        </p:spPr>
      </p:pic>
      <p:pic>
        <p:nvPicPr>
          <p:cNvPr id="3076" name="Picture 4" descr="C:\Documents and Settings\Гость\Рабочий стол\для презентации\урок письма\к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256"/>
            <a:ext cx="2712748" cy="1906130"/>
          </a:xfrm>
          <a:prstGeom prst="rect">
            <a:avLst/>
          </a:prstGeom>
          <a:noFill/>
        </p:spPr>
      </p:pic>
      <p:pic>
        <p:nvPicPr>
          <p:cNvPr id="3077" name="Picture 5" descr="C:\Documents and Settings\Гость\Рабочий стол\для презентации\урок письма\п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3357562"/>
            <a:ext cx="2500329" cy="195738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3504" y="0"/>
            <a:ext cx="3543296" cy="6324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Н.Н.Пушкина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самый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частый корреспондент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поэта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500" b="1" i="1" dirty="0" smtClean="0">
                <a:latin typeface="Times New Roman" pitchFamily="18" charset="0"/>
                <a:cs typeface="Times New Roman" pitchFamily="18" charset="0"/>
              </a:rPr>
              <a:t>За 17 месяцев разлуки А.С.Пушкин написал жене 78 писем. Первое было написано 20 июля 1830 года последнее 18 мая 1836 г.</a:t>
            </a:r>
            <a:endParaRPr lang="ru-RU" sz="35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Гость\Рабочий стол\для презентации\урок письма\н.н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2517775" cy="3357586"/>
          </a:xfrm>
          <a:prstGeom prst="rect">
            <a:avLst/>
          </a:prstGeom>
          <a:noFill/>
        </p:spPr>
      </p:pic>
      <p:pic>
        <p:nvPicPr>
          <p:cNvPr id="4099" name="Picture 3" descr="C:\Documents and Settings\Гость\Рабочий стол\для презентации\урок письма\к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143380"/>
            <a:ext cx="2857500" cy="2214571"/>
          </a:xfrm>
          <a:prstGeom prst="rect">
            <a:avLst/>
          </a:prstGeom>
          <a:noFill/>
        </p:spPr>
      </p:pic>
      <p:pic>
        <p:nvPicPr>
          <p:cNvPr id="4101" name="Picture 5" descr="C:\Documents and Settings\Гость\Рабочий стол\каргинки письмо\п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2928934"/>
            <a:ext cx="2786082" cy="1889125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</TotalTime>
  <Words>940</Words>
  <Application>Microsoft Office PowerPoint</Application>
  <PresentationFormat>Экран (4:3)</PresentationFormat>
  <Paragraphs>88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Техническая</vt:lpstr>
      <vt:lpstr>Апекс</vt:lpstr>
      <vt:lpstr>1_Апекс</vt:lpstr>
      <vt:lpstr>Презентация PowerPoint</vt:lpstr>
      <vt:lpstr>Презентация PowerPoint</vt:lpstr>
      <vt:lpstr>   У современных людей слово «письмо» вызывает ассоциации с компьютером, Интернетом, электронной почтой. Всё реже берём мы в руки бумагу и конверт, как это было всего  несколько лет назад. </vt:lpstr>
      <vt:lpstr>Для чего нужны письма?</vt:lpstr>
      <vt:lpstr>Какие бывают письма?</vt:lpstr>
      <vt:lpstr>В.И.Даль</vt:lpstr>
      <vt:lpstr>Презентация PowerPoint</vt:lpstr>
      <vt:lpstr>Презентация PowerPoint</vt:lpstr>
      <vt:lpstr>Презентация PowerPoint</vt:lpstr>
      <vt:lpstr>Письмо, где сердце говорит, Где всё наруже , всё на воле. (А.С.Пушкин «Евгений Онегин»)</vt:lpstr>
      <vt:lpstr>Как защищали письма от любопытных глаз</vt:lpstr>
      <vt:lpstr>Что такое облатка?</vt:lpstr>
      <vt:lpstr>Что такое облатка?</vt:lpstr>
      <vt:lpstr>Татьяна то вздохнет, то охнет; Письмо дрожит в ее руке; Облатка розовая сохнет На воспаленном языке. Она зари не замечает, Сидит с поникшею главой И на письмо не напирает Своей печати вырезной. (А.С.Пушкин. «Евгений Онегин») </vt:lpstr>
      <vt:lpstr>Письменные принадлежности</vt:lpstr>
      <vt:lpstr>Вечные спутники письма</vt:lpstr>
      <vt:lpstr>Почтовый конверт</vt:lpstr>
      <vt:lpstr>«Нести по почте вести людям»</vt:lpstr>
      <vt:lpstr>Первая в мире марка "Чёрный пенни" называлась так потому, что печаталась чёрной краской с номиналом в один пенс</vt:lpstr>
      <vt:lpstr>Первая почтовая марка России поступила в продажу в декабре 1857  Сюжеты рисунков дореволюционных русских марок, как правило, не менялись: на них изображался герб Российской империи или царствующие особы </vt:lpstr>
      <vt:lpstr>Почтовый ящик</vt:lpstr>
      <vt:lpstr>Ответьте на вопросы</vt:lpstr>
      <vt:lpstr>Из письма Н.В.Гоголя матери</vt:lpstr>
      <vt:lpstr>М.Ю.Лермонтов к   В.А. Лопухиной</vt:lpstr>
      <vt:lpstr>Из письма И.С.Тургенева к  Полине Виардо</vt:lpstr>
      <vt:lpstr>Из письма Н.А.Островского матери</vt:lpstr>
      <vt:lpstr>А.П.Платонов своей жене с фронта. 6 июня 1943 года</vt:lpstr>
      <vt:lpstr>Презентация PowerPoint</vt:lpstr>
      <vt:lpstr> Стандартные эпистолярные элементы </vt:lpstr>
      <vt:lpstr>Спасибо за внимание.  Желаю успеха.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  в 7 классе</dc:title>
  <cp:lastModifiedBy>Ольга</cp:lastModifiedBy>
  <cp:revision>76</cp:revision>
  <dcterms:modified xsi:type="dcterms:W3CDTF">2018-03-23T10:47:10Z</dcterms:modified>
</cp:coreProperties>
</file>