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99" r:id="rId4"/>
    <p:sldId id="259" r:id="rId5"/>
    <p:sldId id="260" r:id="rId6"/>
    <p:sldId id="293" r:id="rId7"/>
    <p:sldId id="295" r:id="rId8"/>
    <p:sldId id="294" r:id="rId9"/>
    <p:sldId id="264" r:id="rId10"/>
    <p:sldId id="296" r:id="rId11"/>
    <p:sldId id="300" r:id="rId12"/>
    <p:sldId id="283" r:id="rId13"/>
    <p:sldId id="285" r:id="rId14"/>
    <p:sldId id="286" r:id="rId15"/>
    <p:sldId id="287" r:id="rId16"/>
    <p:sldId id="288" r:id="rId17"/>
    <p:sldId id="277" r:id="rId18"/>
    <p:sldId id="284" r:id="rId19"/>
    <p:sldId id="278" r:id="rId20"/>
    <p:sldId id="292" r:id="rId21"/>
    <p:sldId id="289" r:id="rId22"/>
    <p:sldId id="290" r:id="rId23"/>
    <p:sldId id="291" r:id="rId24"/>
    <p:sldId id="279" r:id="rId25"/>
    <p:sldId id="298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01" autoAdjust="0"/>
    <p:restoredTop sz="94660"/>
  </p:normalViewPr>
  <p:slideViewPr>
    <p:cSldViewPr>
      <p:cViewPr varScale="1">
        <p:scale>
          <a:sx n="70" d="100"/>
          <a:sy n="70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3C22A-F682-4010-9BB2-DAC23CA1B1F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34F32-0407-4067-A856-F9AFF4A180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703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53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382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799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869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574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446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8665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943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24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8222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763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9820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149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241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19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9234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894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68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761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793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572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585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538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794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34F32-0407-4067-A856-F9AFF4A1803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03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F523D-3D58-4F1C-A60B-E966F7883066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3000A-A756-44F5-A2D7-20C0980B11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Алёна\Разное\Фон для презентации. 100 штук\My_new_fons_next 100\83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31252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15616" y="1803013"/>
            <a:ext cx="72008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Методы и приемы интерактивного обучения иноязычному общению в условиях реализации ФГОС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548680"/>
            <a:ext cx="6717432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Преимущества интерактивного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повышается интерес к теме занятия (56.8%)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лучше усваивается материал (46.4%)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активнее работают на занятиях (39.9%)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56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548680"/>
            <a:ext cx="6408712" cy="77809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интерактивные формы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творческие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• обучающие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игры (ролевые игры, имитации, деловые игры и образовательные игры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• социальные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проекты и другие внеаудиторные методы обучения (соревнования, интервью, фильмы, спектакли, выставки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• интерактивная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лекция, работа с наглядными пособиями, видео- и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аудиоматериалами,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мозаика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(ажурная пила), использование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вопросов;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• тестирование;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• разминки;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• обратная связь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и т.д.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2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7"/>
            <a:ext cx="54963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 «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БАНАНЫ»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20840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Надпись на доске: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Зачеркните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этой строке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восемь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букв таким образом, чтобы буквы, которые остаются (без изменения своей последовательности), составляли бы хорошо знакомое слово. </a:t>
            </a:r>
          </a:p>
        </p:txBody>
      </p:sp>
    </p:spTree>
    <p:extLst>
      <p:ext uri="{BB962C8B-B14F-4D97-AF65-F5344CB8AC3E}">
        <p14:creationId xmlns:p14="http://schemas.microsoft.com/office/powerpoint/2010/main" val="258764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712" y="2348880"/>
            <a:ext cx="8964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cs typeface="Times New Roman" pitchFamily="18" charset="0"/>
              </a:rPr>
              <a:t>   </a:t>
            </a:r>
            <a:endParaRPr lang="en-US" sz="6000" dirty="0"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370" y="2564904"/>
            <a:ext cx="90730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 smtClean="0"/>
              <a:t>CHRPOYCTOADMIQLRE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97283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492896"/>
            <a:ext cx="8496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/>
              <a:t>  </a:t>
            </a:r>
            <a:r>
              <a:rPr lang="en-US" sz="6600" dirty="0" smtClean="0">
                <a:solidFill>
                  <a:srgbClr val="FF0000"/>
                </a:solidFill>
              </a:rPr>
              <a:t>C</a:t>
            </a:r>
            <a:r>
              <a:rPr lang="en-US" sz="6600" dirty="0" smtClean="0"/>
              <a:t>H</a:t>
            </a:r>
            <a:r>
              <a:rPr lang="en-US" sz="6600" dirty="0" smtClean="0">
                <a:solidFill>
                  <a:srgbClr val="FF0000"/>
                </a:solidFill>
              </a:rPr>
              <a:t>R</a:t>
            </a:r>
            <a:r>
              <a:rPr lang="en-US" sz="6600" dirty="0" smtClean="0"/>
              <a:t>P</a:t>
            </a:r>
            <a:r>
              <a:rPr lang="en-US" sz="6600" dirty="0" smtClean="0">
                <a:solidFill>
                  <a:srgbClr val="FF0000"/>
                </a:solidFill>
              </a:rPr>
              <a:t>O</a:t>
            </a:r>
            <a:r>
              <a:rPr lang="en-US" sz="6600" dirty="0" smtClean="0"/>
              <a:t>Y</a:t>
            </a:r>
            <a:r>
              <a:rPr lang="en-US" sz="6600" dirty="0" smtClean="0">
                <a:solidFill>
                  <a:srgbClr val="FF0000"/>
                </a:solidFill>
              </a:rPr>
              <a:t>C</a:t>
            </a:r>
            <a:r>
              <a:rPr lang="en-US" sz="6600" dirty="0" smtClean="0"/>
              <a:t>T</a:t>
            </a:r>
            <a:r>
              <a:rPr lang="en-US" sz="6600" dirty="0" smtClean="0">
                <a:solidFill>
                  <a:srgbClr val="FF0000"/>
                </a:solidFill>
              </a:rPr>
              <a:t>O</a:t>
            </a:r>
            <a:r>
              <a:rPr lang="en-US" sz="6600" dirty="0" smtClean="0"/>
              <a:t>A</a:t>
            </a:r>
            <a:r>
              <a:rPr lang="en-US" sz="6600" dirty="0" smtClean="0">
                <a:solidFill>
                  <a:srgbClr val="FF0000"/>
                </a:solidFill>
              </a:rPr>
              <a:t>D</a:t>
            </a:r>
            <a:r>
              <a:rPr lang="en-US" sz="6600" dirty="0" smtClean="0"/>
              <a:t>M</a:t>
            </a:r>
            <a:r>
              <a:rPr lang="en-US" sz="6600" dirty="0" smtClean="0">
                <a:solidFill>
                  <a:srgbClr val="FF0000"/>
                </a:solidFill>
              </a:rPr>
              <a:t>I</a:t>
            </a:r>
            <a:r>
              <a:rPr lang="en-US" sz="6600" dirty="0" smtClean="0"/>
              <a:t>Q</a:t>
            </a:r>
            <a:r>
              <a:rPr lang="en-US" sz="6600" dirty="0" smtClean="0">
                <a:solidFill>
                  <a:srgbClr val="FF0000"/>
                </a:solidFill>
              </a:rPr>
              <a:t>L</a:t>
            </a:r>
            <a:r>
              <a:rPr lang="en-US" sz="6600" dirty="0" smtClean="0"/>
              <a:t>R</a:t>
            </a:r>
            <a:r>
              <a:rPr lang="en-US" sz="6600" dirty="0" smtClean="0">
                <a:solidFill>
                  <a:srgbClr val="FF0000"/>
                </a:solidFill>
              </a:rPr>
              <a:t>E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68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2492896"/>
            <a:ext cx="90364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/>
              <a:t>  ЭПВДОФЛСЮКЦТИЗЯ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5276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564904"/>
            <a:ext cx="79948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 smtClean="0"/>
              <a:t> </a:t>
            </a:r>
            <a:r>
              <a:rPr lang="ru-RU" sz="6600" dirty="0" smtClean="0">
                <a:solidFill>
                  <a:srgbClr val="FF0000"/>
                </a:solidFill>
              </a:rPr>
              <a:t>Э</a:t>
            </a:r>
            <a:r>
              <a:rPr lang="ru-RU" sz="6600" dirty="0" smtClean="0"/>
              <a:t>П</a:t>
            </a:r>
            <a:r>
              <a:rPr lang="ru-RU" sz="6600" dirty="0" smtClean="0">
                <a:solidFill>
                  <a:srgbClr val="FF0000"/>
                </a:solidFill>
              </a:rPr>
              <a:t>В</a:t>
            </a:r>
            <a:r>
              <a:rPr lang="ru-RU" sz="6600" dirty="0" smtClean="0"/>
              <a:t>Д</a:t>
            </a:r>
            <a:r>
              <a:rPr lang="ru-RU" sz="6600" dirty="0" smtClean="0">
                <a:solidFill>
                  <a:srgbClr val="FF0000"/>
                </a:solidFill>
              </a:rPr>
              <a:t>О</a:t>
            </a:r>
            <a:r>
              <a:rPr lang="ru-RU" sz="6600" dirty="0" smtClean="0"/>
              <a:t>Ф</a:t>
            </a:r>
            <a:r>
              <a:rPr lang="ru-RU" sz="6600" dirty="0" smtClean="0">
                <a:solidFill>
                  <a:srgbClr val="FF0000"/>
                </a:solidFill>
              </a:rPr>
              <a:t>Л</a:t>
            </a:r>
            <a:r>
              <a:rPr lang="ru-RU" sz="6600" dirty="0" smtClean="0"/>
              <a:t>С</a:t>
            </a:r>
            <a:r>
              <a:rPr lang="ru-RU" sz="6600" dirty="0" smtClean="0">
                <a:solidFill>
                  <a:srgbClr val="FF0000"/>
                </a:solidFill>
              </a:rPr>
              <a:t>Ю</a:t>
            </a:r>
            <a:r>
              <a:rPr lang="ru-RU" sz="6600" dirty="0" smtClean="0"/>
              <a:t>К</a:t>
            </a:r>
            <a:r>
              <a:rPr lang="ru-RU" sz="6600" dirty="0" smtClean="0">
                <a:solidFill>
                  <a:srgbClr val="FF0000"/>
                </a:solidFill>
              </a:rPr>
              <a:t>Ц</a:t>
            </a:r>
            <a:r>
              <a:rPr lang="ru-RU" sz="6600" dirty="0" smtClean="0"/>
              <a:t>Т</a:t>
            </a:r>
            <a:r>
              <a:rPr lang="ru-RU" sz="6600" dirty="0" smtClean="0">
                <a:solidFill>
                  <a:srgbClr val="FF0000"/>
                </a:solidFill>
              </a:rPr>
              <a:t>И</a:t>
            </a:r>
            <a:r>
              <a:rPr lang="ru-RU" sz="6600" dirty="0" smtClean="0"/>
              <a:t>З</a:t>
            </a:r>
            <a:r>
              <a:rPr lang="ru-RU" sz="6600" dirty="0" smtClean="0">
                <a:solidFill>
                  <a:srgbClr val="FF0000"/>
                </a:solidFill>
              </a:rPr>
              <a:t>Я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43860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первой строчке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тема называется одним словом (обычно существительным)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Вторая строчка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описание темы в двух словах (двумя прилагательными)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Третья строчка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описание действия в рамках этой темы тремя словами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Четвертая строчка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фраза из четырех слов, показывающая отношение к теме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Последняя строка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синоним из одного слова, который повторяет суть темы.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ru-RU" dirty="0"/>
              <a:t>Русский язык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Национальный, основной. </a:t>
            </a:r>
          </a:p>
          <a:p>
            <a:r>
              <a:rPr lang="ru-RU" dirty="0"/>
              <a:t>Является, практикуется, забывается. </a:t>
            </a:r>
          </a:p>
          <a:p>
            <a:r>
              <a:rPr lang="ru-RU" dirty="0"/>
              <a:t>Единственный государственный язык России. </a:t>
            </a:r>
          </a:p>
          <a:p>
            <a:r>
              <a:rPr lang="ru-RU" dirty="0"/>
              <a:t>Славяне.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8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Teacher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5400" dirty="0" smtClean="0"/>
              <a:t>________________          _________________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a</a:t>
            </a:r>
            <a:r>
              <a:rPr lang="en-US" dirty="0" smtClean="0"/>
              <a:t>djective                                                  </a:t>
            </a:r>
            <a:r>
              <a:rPr lang="ru-RU" dirty="0" smtClean="0"/>
              <a:t> </a:t>
            </a:r>
            <a:r>
              <a:rPr lang="en-US" dirty="0" smtClean="0"/>
              <a:t>adjective</a:t>
            </a:r>
            <a:r>
              <a:rPr lang="ru-RU" dirty="0" smtClean="0"/>
              <a:t>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5400" dirty="0" smtClean="0"/>
              <a:t>________        ___________       ____________</a:t>
            </a:r>
            <a:endParaRPr lang="ru-RU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verb</a:t>
            </a:r>
            <a:r>
              <a:rPr lang="ru-RU" dirty="0" smtClean="0"/>
              <a:t>                                           </a:t>
            </a:r>
            <a:r>
              <a:rPr lang="en-US" dirty="0" smtClean="0"/>
              <a:t>verb</a:t>
            </a:r>
            <a:r>
              <a:rPr lang="ru-RU" dirty="0" smtClean="0"/>
              <a:t>                                      </a:t>
            </a:r>
            <a:r>
              <a:rPr lang="en-US" dirty="0" smtClean="0"/>
              <a:t>verb</a:t>
            </a:r>
            <a:endParaRPr lang="ru-RU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5400" dirty="0" smtClean="0"/>
              <a:t>___________________________________</a:t>
            </a:r>
            <a:endParaRPr lang="en-US" sz="5400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a</a:t>
            </a:r>
            <a:r>
              <a:rPr lang="en-US" dirty="0" smtClean="0"/>
              <a:t> sentence (4 words)</a:t>
            </a:r>
            <a:endParaRPr lang="ru-RU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5400" dirty="0" smtClean="0"/>
              <a:t>               _________________________</a:t>
            </a:r>
            <a:endParaRPr lang="ru-RU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600" dirty="0" smtClean="0"/>
              <a:t>     </a:t>
            </a:r>
            <a:r>
              <a:rPr lang="en-US" sz="3600" dirty="0" smtClean="0"/>
              <a:t>a synonym</a:t>
            </a:r>
            <a:endParaRPr lang="ru-RU" sz="36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54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5400" dirty="0" smtClean="0"/>
              <a:t>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D:\Алёна\Разное\Фон для презентации. 100 штук\My_new_fons_next 100\83а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1588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1700808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«Скажи мне, я забываю,</a:t>
            </a:r>
          </a:p>
          <a:p>
            <a:r>
              <a:rPr lang="ru-RU" sz="4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Покажи мне, я могу запомнить,</a:t>
            </a:r>
          </a:p>
          <a:p>
            <a:r>
              <a:rPr lang="ru-RU" sz="4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Позволь мне сделать это, </a:t>
            </a:r>
          </a:p>
          <a:p>
            <a:r>
              <a:rPr lang="ru-RU" sz="4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это станет моим навсегда…»</a:t>
            </a:r>
          </a:p>
          <a:p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MIND-MAP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Следует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понятие, которое вы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хотели бы раскрыть поглубже.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Можно представить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виде логотипа, 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написать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Главное, чтобы у вас появилось ядро для наращивания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массы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Когда выбран центральный объект, можно отводить от него ветки первого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уровня;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Когда у вас определенны ассоциации к основному слову, то можно переходить к детальному рассмотрению каждой ветки. </a:t>
            </a:r>
          </a:p>
        </p:txBody>
      </p:sp>
    </p:spTree>
    <p:extLst>
      <p:ext uri="{BB962C8B-B14F-4D97-AF65-F5344CB8AC3E}">
        <p14:creationId xmlns:p14="http://schemas.microsoft.com/office/powerpoint/2010/main" val="6019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08912" cy="5976664"/>
          </a:xfrm>
        </p:spPr>
      </p:pic>
    </p:spTree>
    <p:extLst>
      <p:ext uri="{BB962C8B-B14F-4D97-AF65-F5344CB8AC3E}">
        <p14:creationId xmlns:p14="http://schemas.microsoft.com/office/powerpoint/2010/main" val="332940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24936" cy="6192688"/>
          </a:xfrm>
        </p:spPr>
      </p:pic>
    </p:spTree>
    <p:extLst>
      <p:ext uri="{BB962C8B-B14F-4D97-AF65-F5344CB8AC3E}">
        <p14:creationId xmlns:p14="http://schemas.microsoft.com/office/powerpoint/2010/main" val="426274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568952" cy="6048672"/>
          </a:xfrm>
        </p:spPr>
      </p:pic>
    </p:spTree>
    <p:extLst>
      <p:ext uri="{BB962C8B-B14F-4D97-AF65-F5344CB8AC3E}">
        <p14:creationId xmlns:p14="http://schemas.microsoft.com/office/powerpoint/2010/main" val="383316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467428" y="2857496"/>
            <a:ext cx="2714644" cy="134302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MIND-MAP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6116" y="2714620"/>
            <a:ext cx="2804337" cy="1312412"/>
          </a:xfrm>
          <a:prstGeom prst="ellipse">
            <a:avLst/>
          </a:prstGeo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US" sz="2400" b="1" dirty="0" smtClean="0"/>
          </a:p>
          <a:p>
            <a:pPr algn="ctr">
              <a:buNone/>
            </a:pPr>
            <a:r>
              <a:rPr lang="en-US" sz="2400" b="1" dirty="0" smtClean="0"/>
              <a:t>    </a:t>
            </a:r>
            <a:r>
              <a:rPr lang="en-US" sz="3600" b="1" dirty="0" smtClean="0"/>
              <a:t>SCHOOL</a:t>
            </a:r>
            <a:endParaRPr lang="ru-RU" sz="36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878699" y="3919338"/>
            <a:ext cx="1035373" cy="665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3"/>
          </p:cNvCxnSpPr>
          <p:nvPr/>
        </p:nvCxnSpPr>
        <p:spPr>
          <a:xfrm rot="5400000">
            <a:off x="3274964" y="3910555"/>
            <a:ext cx="496728" cy="683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6" idx="7"/>
          </p:cNvCxnSpPr>
          <p:nvPr/>
        </p:nvCxnSpPr>
        <p:spPr>
          <a:xfrm rot="5400000" flipH="1" flipV="1">
            <a:off x="5813517" y="2471310"/>
            <a:ext cx="553872" cy="611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1"/>
          </p:cNvCxnSpPr>
          <p:nvPr/>
        </p:nvCxnSpPr>
        <p:spPr>
          <a:xfrm rot="16200000" flipV="1">
            <a:off x="3210673" y="2399871"/>
            <a:ext cx="696748" cy="611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6" idx="0"/>
          </p:cNvCxnSpPr>
          <p:nvPr/>
        </p:nvCxnSpPr>
        <p:spPr>
          <a:xfrm rot="5400000" flipH="1" flipV="1">
            <a:off x="4432635" y="2463793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6" idx="4"/>
          </p:cNvCxnSpPr>
          <p:nvPr/>
        </p:nvCxnSpPr>
        <p:spPr>
          <a:xfrm rot="5400000">
            <a:off x="4353256" y="4672018"/>
            <a:ext cx="9429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433190" y="1739748"/>
            <a:ext cx="1922044" cy="8726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student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376670" y="4250963"/>
            <a:ext cx="1922044" cy="11006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cs typeface="Times New Roman" pitchFamily="18" charset="0"/>
              </a:rPr>
              <a:t>pupil</a:t>
            </a:r>
            <a:endParaRPr lang="ru-RU" sz="28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864980" y="5134574"/>
            <a:ext cx="2056203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260304" y="1726231"/>
            <a:ext cx="1840088" cy="10126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396386" y="4200524"/>
            <a:ext cx="1872208" cy="1244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920719" y="1157277"/>
            <a:ext cx="1796955" cy="9759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1224964" y="2500306"/>
            <a:ext cx="720080" cy="945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4" idx="2"/>
          </p:cNvCxnSpPr>
          <p:nvPr/>
        </p:nvCxnSpPr>
        <p:spPr>
          <a:xfrm flipH="1" flipV="1">
            <a:off x="512151" y="2114485"/>
            <a:ext cx="921039" cy="615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239709" y="1157278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4" idx="4"/>
          </p:cNvCxnSpPr>
          <p:nvPr/>
        </p:nvCxnSpPr>
        <p:spPr>
          <a:xfrm>
            <a:off x="2394212" y="2612393"/>
            <a:ext cx="134163" cy="959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611560" y="5003091"/>
            <a:ext cx="825039" cy="425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154109" y="5301208"/>
            <a:ext cx="0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718180" y="5215924"/>
            <a:ext cx="805148" cy="838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755576" y="4027032"/>
            <a:ext cx="730662" cy="473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06690" y="3122541"/>
            <a:ext cx="1666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friends</a:t>
            </a:r>
            <a:endParaRPr lang="ru-RU" sz="3600" dirty="0"/>
          </a:p>
        </p:txBody>
      </p:sp>
      <p:sp>
        <p:nvSpPr>
          <p:cNvPr id="54" name="TextBox 53"/>
          <p:cNvSpPr txBox="1"/>
          <p:nvPr/>
        </p:nvSpPr>
        <p:spPr>
          <a:xfrm>
            <a:off x="1433190" y="6054368"/>
            <a:ext cx="1731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uniform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ФГОС ВПО заявлено: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1"/>
            <a:ext cx="7920880" cy="4392488"/>
          </a:xfrm>
        </p:spPr>
        <p:txBody>
          <a:bodyPr/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Удельный вес занятий, проводимых в интерактивных формах, определяется главной целью программы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конкретных дисциплин и должен составлять в целом  не менее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20 %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аудиторных занятий.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09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АРТИНКИ\Спасибо\bdbf804e33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9462" y="1357298"/>
            <a:ext cx="7155876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interactive</a:t>
            </a: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взаимодействующий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; воздействующие друг на друга. </a:t>
            </a:r>
          </a:p>
        </p:txBody>
      </p:sp>
    </p:spTree>
    <p:extLst>
      <p:ext uri="{BB962C8B-B14F-4D97-AF65-F5344CB8AC3E}">
        <p14:creationId xmlns:p14="http://schemas.microsoft.com/office/powerpoint/2010/main" val="10606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Алёна\Разное\Фон для презентации. 100 штук\My_new_fons_next 100\83а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1588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1055125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1424457"/>
            <a:ext cx="8676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обучения английскому языку через применение интерактивных технологий является совершенствование всех компонентов иноязычной коммуникативной компетенции учащихся.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7" name="Picture 1" descr="D:\Алёна\Разное\Фон для презентации. 100 штук\My_new_fons_next 100\83а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" y="1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1052736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dirty="0"/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634699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-развивать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интеллектуальные и творческие способности учащихся;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-способствовать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повышению мотивации обучающихся к изучению иностранного языка;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совершенствовать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уровень        иноязычной коммуникативной компетенции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обучающихся.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96944" cy="6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95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70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98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334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Основные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особенности интерактивного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обучения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принудительная активизация познавательной деятельности;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самостоятельный поиск решения проблем;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изменение роли учителя на роль организатора или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консультанта;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исключение монологического преподнесения материала;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диалоговый характер.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514</Words>
  <Application>Microsoft Office PowerPoint</Application>
  <PresentationFormat>Экран (4:3)</PresentationFormat>
  <Paragraphs>102</Paragraphs>
  <Slides>26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Преимущества интерактивного обучения</vt:lpstr>
      <vt:lpstr>Основные интерактивные формы обучения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СИНКВЕЙН</vt:lpstr>
      <vt:lpstr>Русский язык</vt:lpstr>
      <vt:lpstr>Teacher</vt:lpstr>
      <vt:lpstr>MIND-MAP</vt:lpstr>
      <vt:lpstr>Презентация PowerPoint</vt:lpstr>
      <vt:lpstr>Презентация PowerPoint</vt:lpstr>
      <vt:lpstr>Презентация PowerPoint</vt:lpstr>
      <vt:lpstr>MIND-MAP</vt:lpstr>
      <vt:lpstr>         В ФГОС ВПО заявлено: 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Алёна</dc:creator>
  <cp:lastModifiedBy>user</cp:lastModifiedBy>
  <cp:revision>45</cp:revision>
  <dcterms:created xsi:type="dcterms:W3CDTF">2012-04-16T16:12:39Z</dcterms:created>
  <dcterms:modified xsi:type="dcterms:W3CDTF">2015-11-23T07:57:33Z</dcterms:modified>
</cp:coreProperties>
</file>