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78"/>
  </p:notesMasterIdLst>
  <p:sldIdLst>
    <p:sldId id="257" r:id="rId2"/>
    <p:sldId id="259" r:id="rId3"/>
    <p:sldId id="260" r:id="rId4"/>
    <p:sldId id="411" r:id="rId5"/>
    <p:sldId id="412" r:id="rId6"/>
    <p:sldId id="413" r:id="rId7"/>
    <p:sldId id="414" r:id="rId8"/>
    <p:sldId id="415" r:id="rId9"/>
    <p:sldId id="416" r:id="rId10"/>
    <p:sldId id="417" r:id="rId11"/>
    <p:sldId id="418" r:id="rId12"/>
    <p:sldId id="419" r:id="rId13"/>
    <p:sldId id="420" r:id="rId14"/>
    <p:sldId id="421" r:id="rId15"/>
    <p:sldId id="422" r:id="rId16"/>
    <p:sldId id="261" r:id="rId17"/>
    <p:sldId id="262" r:id="rId18"/>
    <p:sldId id="263" r:id="rId19"/>
    <p:sldId id="264" r:id="rId20"/>
    <p:sldId id="337" r:id="rId21"/>
    <p:sldId id="338" r:id="rId22"/>
    <p:sldId id="339" r:id="rId23"/>
    <p:sldId id="341" r:id="rId24"/>
    <p:sldId id="343" r:id="rId25"/>
    <p:sldId id="344" r:id="rId26"/>
    <p:sldId id="346" r:id="rId27"/>
    <p:sldId id="348" r:id="rId28"/>
    <p:sldId id="349" r:id="rId29"/>
    <p:sldId id="266" r:id="rId30"/>
    <p:sldId id="350" r:id="rId31"/>
    <p:sldId id="351" r:id="rId32"/>
    <p:sldId id="406" r:id="rId33"/>
    <p:sldId id="270" r:id="rId34"/>
    <p:sldId id="271" r:id="rId35"/>
    <p:sldId id="272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60" r:id="rId44"/>
    <p:sldId id="407" r:id="rId45"/>
    <p:sldId id="362" r:id="rId46"/>
    <p:sldId id="363" r:id="rId47"/>
    <p:sldId id="364" r:id="rId48"/>
    <p:sldId id="365" r:id="rId49"/>
    <p:sldId id="408" r:id="rId50"/>
    <p:sldId id="409" r:id="rId51"/>
    <p:sldId id="410" r:id="rId52"/>
    <p:sldId id="373" r:id="rId53"/>
    <p:sldId id="374" r:id="rId54"/>
    <p:sldId id="369" r:id="rId55"/>
    <p:sldId id="370" r:id="rId56"/>
    <p:sldId id="371" r:id="rId57"/>
    <p:sldId id="372" r:id="rId58"/>
    <p:sldId id="375" r:id="rId59"/>
    <p:sldId id="376" r:id="rId60"/>
    <p:sldId id="377" r:id="rId61"/>
    <p:sldId id="378" r:id="rId62"/>
    <p:sldId id="379" r:id="rId63"/>
    <p:sldId id="380" r:id="rId64"/>
    <p:sldId id="381" r:id="rId65"/>
    <p:sldId id="382" r:id="rId66"/>
    <p:sldId id="391" r:id="rId67"/>
    <p:sldId id="392" r:id="rId68"/>
    <p:sldId id="385" r:id="rId69"/>
    <p:sldId id="386" r:id="rId70"/>
    <p:sldId id="384" r:id="rId71"/>
    <p:sldId id="383" r:id="rId72"/>
    <p:sldId id="387" r:id="rId73"/>
    <p:sldId id="388" r:id="rId74"/>
    <p:sldId id="389" r:id="rId75"/>
    <p:sldId id="390" r:id="rId76"/>
    <p:sldId id="405" r:id="rId7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803" autoAdjust="0"/>
  </p:normalViewPr>
  <p:slideViewPr>
    <p:cSldViewPr>
      <p:cViewPr varScale="1">
        <p:scale>
          <a:sx n="97" d="100"/>
          <a:sy n="97" d="100"/>
        </p:scale>
        <p:origin x="-11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8AB7C65-5BBF-45E4-9591-37A21385A346}" type="datetimeFigureOut">
              <a:rPr lang="ru-RU"/>
              <a:pPr>
                <a:defRPr/>
              </a:pPr>
              <a:t>22.04.2016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B50EA7-0243-45A1-A7BA-6D8B34D43C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0757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31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648592-E391-4923-81D9-1F5FA6C166B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42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E56048-849D-4D2B-931A-D54316ADEAB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52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6EADA0-134B-4D8F-9958-A0F1C2D7D38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62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B8337D-EF93-45D8-ABB3-97D3B887CD1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72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A32139-EF1C-45F9-9570-C8E2A0C4E67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08B0E15-3BFA-4A8C-B699-636CA5621F58}" type="datetimeFigureOut">
              <a:rPr lang="ru-RU" smtClean="0"/>
              <a:pPr>
                <a:defRPr/>
              </a:pPr>
              <a:t>22.04.2016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DCD715-E2A7-44E8-A7D8-B195D870BD9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73EA80E-5193-47F7-9A94-3FE7A45D0277}" type="datetimeFigureOut">
              <a:rPr lang="ru-RU" smtClean="0"/>
              <a:pPr>
                <a:defRPr/>
              </a:pPr>
              <a:t>22.04.2016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99F3399-2701-4AA0-889B-D2AD16132F4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33CE736-51CE-485F-A809-02A19CE77CC3}" type="datetimeFigureOut">
              <a:rPr lang="ru-RU" smtClean="0"/>
              <a:pPr>
                <a:defRPr/>
              </a:pPr>
              <a:t>22.04.2016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DDDA75E-C949-4DAC-93D1-EB1B743C98D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61C6B6-1295-4C71-A3D0-1444D51CDEC7}" type="datetimeFigureOut">
              <a:rPr lang="ru-RU" smtClean="0"/>
              <a:pPr>
                <a:defRPr/>
              </a:pPr>
              <a:t>22.04.2016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0BE3E10-AD7E-446E-AA03-F1B6E8FB9FE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8C89DE1-D62F-4CC5-A928-9FAF0468559D}" type="datetimeFigureOut">
              <a:rPr lang="ru-RU" smtClean="0"/>
              <a:pPr>
                <a:defRPr/>
              </a:pPr>
              <a:t>22.04.2016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0644C9-77EE-492D-A0B7-A3BFEC05E20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89A5E5A-DC06-4ED6-92DF-9F6D319AB8AA}" type="datetimeFigureOut">
              <a:rPr lang="ru-RU" smtClean="0"/>
              <a:pPr>
                <a:defRPr/>
              </a:pPr>
              <a:t>22.04.2016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3B4097B-8542-427E-9469-DD8C7192722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DBF5DB-200E-48BD-8804-7D4F4734863D}" type="datetimeFigureOut">
              <a:rPr lang="ru-RU" smtClean="0"/>
              <a:pPr>
                <a:defRPr/>
              </a:pPr>
              <a:t>22.04.2016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6D54C42-C7D8-47F3-ADC7-30932D996A1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DB7EF86-7290-44B9-8E66-CDE485214A8D}" type="datetimeFigureOut">
              <a:rPr lang="ru-RU" smtClean="0"/>
              <a:pPr>
                <a:defRPr/>
              </a:pPr>
              <a:t>22.04.2016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0FFC22-40D7-4759-8FDA-B21CFD73557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C67253C-1294-4C51-90BE-1DCAC22DEB10}" type="datetimeFigureOut">
              <a:rPr lang="ru-RU" smtClean="0"/>
              <a:pPr>
                <a:defRPr/>
              </a:pPr>
              <a:t>22.04.2016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B0A071-4B8E-4473-A2FF-CFAB377BF10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600D2F-BD9F-47ED-B979-2EE9B80AFCEE}" type="datetimeFigureOut">
              <a:rPr lang="ru-RU" smtClean="0"/>
              <a:pPr>
                <a:defRPr/>
              </a:pPr>
              <a:t>22.04.2016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E4692CD-6FF3-438C-97BD-254FC60A058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fld id="{210A32B8-1126-4E07-920A-A99243DB376E}" type="datetimeFigureOut">
              <a:rPr lang="ru-RU" smtClean="0"/>
              <a:pPr>
                <a:defRPr/>
              </a:pPr>
              <a:t>22.04.2016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7AAA4525-3DE3-45BA-ADDC-E8FADB85E27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5C905EE-70C8-4DE5-AE74-FCCC3F24110E}" type="datetimeFigureOut">
              <a:rPr lang="ru-RU" smtClean="0"/>
              <a:pPr>
                <a:defRPr/>
              </a:pPr>
              <a:t>22.04.2016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4F49EB8-BA7E-4DDD-9554-A82B2E3A33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62.xml"/><Relationship Id="rId18" Type="http://schemas.openxmlformats.org/officeDocument/2006/relationships/slide" Target="slide64.xml"/><Relationship Id="rId26" Type="http://schemas.openxmlformats.org/officeDocument/2006/relationships/slide" Target="slide40.xml"/><Relationship Id="rId39" Type="http://schemas.openxmlformats.org/officeDocument/2006/relationships/slide" Target="slide14.xml"/><Relationship Id="rId3" Type="http://schemas.openxmlformats.org/officeDocument/2006/relationships/slide" Target="slide44.xml"/><Relationship Id="rId21" Type="http://schemas.openxmlformats.org/officeDocument/2006/relationships/slide" Target="slide18.xml"/><Relationship Id="rId34" Type="http://schemas.openxmlformats.org/officeDocument/2006/relationships/slide" Target="slide38.xml"/><Relationship Id="rId42" Type="http://schemas.openxmlformats.org/officeDocument/2006/relationships/slide" Target="slide8.xml"/><Relationship Id="rId7" Type="http://schemas.openxmlformats.org/officeDocument/2006/relationships/slide" Target="slide50.xml"/><Relationship Id="rId12" Type="http://schemas.openxmlformats.org/officeDocument/2006/relationships/slide" Target="slide60.xml"/><Relationship Id="rId17" Type="http://schemas.openxmlformats.org/officeDocument/2006/relationships/slide" Target="slide52.xml"/><Relationship Id="rId25" Type="http://schemas.openxmlformats.org/officeDocument/2006/relationships/slide" Target="slide26.xml"/><Relationship Id="rId33" Type="http://schemas.openxmlformats.org/officeDocument/2006/relationships/slide" Target="slide36.xml"/><Relationship Id="rId38" Type="http://schemas.openxmlformats.org/officeDocument/2006/relationships/slide" Target="slide12.xml"/><Relationship Id="rId2" Type="http://schemas.openxmlformats.org/officeDocument/2006/relationships/slide" Target="slide45.xml"/><Relationship Id="rId16" Type="http://schemas.openxmlformats.org/officeDocument/2006/relationships/slide" Target="slide74.xml"/><Relationship Id="rId20" Type="http://schemas.openxmlformats.org/officeDocument/2006/relationships/slide" Target="slide68.xml"/><Relationship Id="rId29" Type="http://schemas.openxmlformats.org/officeDocument/2006/relationships/slide" Target="slide30.xml"/><Relationship Id="rId41" Type="http://schemas.openxmlformats.org/officeDocument/2006/relationships/slide" Target="slide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51.xml"/><Relationship Id="rId11" Type="http://schemas.openxmlformats.org/officeDocument/2006/relationships/slide" Target="slide58.xml"/><Relationship Id="rId24" Type="http://schemas.openxmlformats.org/officeDocument/2006/relationships/slide" Target="slide24.xml"/><Relationship Id="rId32" Type="http://schemas.openxmlformats.org/officeDocument/2006/relationships/slide" Target="slide34.xml"/><Relationship Id="rId37" Type="http://schemas.openxmlformats.org/officeDocument/2006/relationships/slide" Target="slide10.xml"/><Relationship Id="rId40" Type="http://schemas.openxmlformats.org/officeDocument/2006/relationships/slide" Target="slide4.xml"/><Relationship Id="rId5" Type="http://schemas.openxmlformats.org/officeDocument/2006/relationships/slide" Target="slide48.xml"/><Relationship Id="rId15" Type="http://schemas.openxmlformats.org/officeDocument/2006/relationships/slide" Target="slide72.xml"/><Relationship Id="rId23" Type="http://schemas.openxmlformats.org/officeDocument/2006/relationships/slide" Target="slide22.xml"/><Relationship Id="rId28" Type="http://schemas.openxmlformats.org/officeDocument/2006/relationships/slide" Target="slide28.xml"/><Relationship Id="rId36" Type="http://schemas.openxmlformats.org/officeDocument/2006/relationships/image" Target="../media/image3.jpeg"/><Relationship Id="rId10" Type="http://schemas.openxmlformats.org/officeDocument/2006/relationships/slide" Target="slide56.xml"/><Relationship Id="rId19" Type="http://schemas.openxmlformats.org/officeDocument/2006/relationships/slide" Target="slide66.xml"/><Relationship Id="rId31" Type="http://schemas.openxmlformats.org/officeDocument/2006/relationships/slide" Target="slide32.xml"/><Relationship Id="rId4" Type="http://schemas.openxmlformats.org/officeDocument/2006/relationships/slide" Target="slide46.xml"/><Relationship Id="rId9" Type="http://schemas.openxmlformats.org/officeDocument/2006/relationships/slide" Target="slide54.xml"/><Relationship Id="rId14" Type="http://schemas.openxmlformats.org/officeDocument/2006/relationships/slide" Target="slide70.xml"/><Relationship Id="rId22" Type="http://schemas.openxmlformats.org/officeDocument/2006/relationships/slide" Target="slide20.xml"/><Relationship Id="rId27" Type="http://schemas.openxmlformats.org/officeDocument/2006/relationships/slide" Target="slide16.xml"/><Relationship Id="rId30" Type="http://schemas.openxmlformats.org/officeDocument/2006/relationships/slide" Target="slide33.xml"/><Relationship Id="rId35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WordArt 15"/>
          <p:cNvSpPr>
            <a:spLocks noChangeArrowheads="1" noChangeShapeType="1" noTextEdit="1"/>
          </p:cNvSpPr>
          <p:nvPr/>
        </p:nvSpPr>
        <p:spPr bwMode="auto">
          <a:xfrm>
            <a:off x="8388350" y="765175"/>
            <a:ext cx="576263" cy="931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38100">
                <a:solidFill>
                  <a:srgbClr val="FF00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2214546" y="1142984"/>
            <a:ext cx="4157654" cy="3798184"/>
          </a:xfrm>
          <a:custGeom>
            <a:avLst/>
            <a:gdLst>
              <a:gd name="connsiteX0" fmla="*/ 0 w 4709174"/>
              <a:gd name="connsiteY0" fmla="*/ 0 h 1754326"/>
              <a:gd name="connsiteX1" fmla="*/ 4709174 w 4709174"/>
              <a:gd name="connsiteY1" fmla="*/ 0 h 1754326"/>
              <a:gd name="connsiteX2" fmla="*/ 4709174 w 4709174"/>
              <a:gd name="connsiteY2" fmla="*/ 1754326 h 1754326"/>
              <a:gd name="connsiteX3" fmla="*/ 0 w 4709174"/>
              <a:gd name="connsiteY3" fmla="*/ 1754326 h 1754326"/>
              <a:gd name="connsiteX4" fmla="*/ 0 w 4709174"/>
              <a:gd name="connsiteY4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9174" h="1754326">
                <a:moveTo>
                  <a:pt x="0" y="0"/>
                </a:moveTo>
                <a:lnTo>
                  <a:pt x="4709174" y="0"/>
                </a:lnTo>
                <a:lnTo>
                  <a:pt x="4709174" y="1754326"/>
                </a:lnTo>
                <a:lnTo>
                  <a:pt x="0" y="1754326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noFill/>
          </a:ln>
        </p:spPr>
        <p:txBody>
          <a:bodyPr wrap="none">
            <a:prstTxWarp prst="textButtonPour">
              <a:avLst>
                <a:gd name="adj1" fmla="val 8669728"/>
                <a:gd name="adj2" fmla="val 76330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6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42910" y="4365104"/>
            <a:ext cx="8001056" cy="2273242"/>
          </a:xfrm>
          <a:prstGeom prst="rect">
            <a:avLst/>
          </a:prstGeom>
          <a:noFill/>
        </p:spPr>
        <p:txBody>
          <a:bodyPr>
            <a:prstTxWarp prst="textDeflateTop">
              <a:avLst>
                <a:gd name="adj" fmla="val 61761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Своя игра по теме: Здоровый образ жизни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57158" y="214290"/>
            <a:ext cx="8429684" cy="1714512"/>
          </a:xfrm>
          <a:prstGeom prst="rect">
            <a:avLst/>
          </a:prstGeom>
          <a:noFill/>
        </p:spPr>
        <p:txBody>
          <a:bodyPr>
            <a:prstTxWarp prst="textDeflateBottom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5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Знание - сила</a:t>
            </a:r>
            <a:endParaRPr lang="ru-RU" sz="54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Рисунок 6" descr="zdoprovy-obraz-zhiz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628800"/>
            <a:ext cx="4788024" cy="31920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rgbClr val="FFFF00"/>
                </a:solidFill>
                <a:latin typeface="Comic Sans MS" pitchFamily="66" charset="0"/>
              </a:rPr>
              <a:t>Спорт и здоровье - 40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42976" y="1857364"/>
            <a:ext cx="71234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Georgia" pitchFamily="18" charset="0"/>
              </a:rPr>
              <a:t>О каком виде спорта англичане говорят: </a:t>
            </a:r>
          </a:p>
          <a:p>
            <a:pPr algn="ctr"/>
            <a:r>
              <a:rPr lang="ru-RU" sz="3600" b="1" i="1" dirty="0" smtClean="0">
                <a:latin typeface="Georgia" pitchFamily="18" charset="0"/>
              </a:rPr>
              <a:t>«Это обмен знаниями при помощи жестов»</a:t>
            </a:r>
            <a:endParaRPr lang="ru-RU" sz="3600" b="1" i="1" dirty="0">
              <a:latin typeface="Georgia" pitchFamily="18" charset="0"/>
            </a:endParaRPr>
          </a:p>
        </p:txBody>
      </p:sp>
      <p:pic>
        <p:nvPicPr>
          <p:cNvPr id="4" name="Picture 2" descr="E:\Картинки\227gradcap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5808663"/>
            <a:ext cx="1571625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4810" y="642918"/>
            <a:ext cx="1366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Georgia" pitchFamily="18" charset="0"/>
              </a:rPr>
              <a:t>Бокс</a:t>
            </a:r>
            <a:endParaRPr lang="ru-RU" sz="36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58082" y="5286388"/>
            <a:ext cx="1247775" cy="124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ttp://russiasport.ru/sites/default/files/styles/400x/public/24838.jpg"/>
          <p:cNvPicPr/>
          <p:nvPr/>
        </p:nvPicPr>
        <p:blipFill>
          <a:blip r:embed="rId4" cstate="print"/>
          <a:srcRect l="28571"/>
          <a:stretch>
            <a:fillRect/>
          </a:stretch>
        </p:blipFill>
        <p:spPr bwMode="auto">
          <a:xfrm>
            <a:off x="3214678" y="1357298"/>
            <a:ext cx="38100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rgbClr val="FFFF00"/>
                </a:solidFill>
                <a:latin typeface="Comic Sans MS" pitchFamily="66" charset="0"/>
              </a:rPr>
              <a:t>Спорт и здоровье - 50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500174"/>
            <a:ext cx="835824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Georgia" pitchFamily="18" charset="0"/>
              </a:rPr>
              <a:t>Это хорошо знакомо нам с детства, а Агния </a:t>
            </a:r>
            <a:r>
              <a:rPr lang="ru-RU" sz="2800" b="1" i="1" dirty="0" err="1" smtClean="0">
                <a:latin typeface="Georgia" pitchFamily="18" charset="0"/>
              </a:rPr>
              <a:t>Барто</a:t>
            </a:r>
            <a:r>
              <a:rPr lang="ru-RU" sz="2800" b="1" i="1" dirty="0" smtClean="0">
                <a:latin typeface="Georgia" pitchFamily="18" charset="0"/>
              </a:rPr>
              <a:t> даже посвятила этому стихотворение. </a:t>
            </a:r>
          </a:p>
          <a:p>
            <a:pPr algn="ctr"/>
            <a:r>
              <a:rPr lang="ru-RU" sz="2800" b="1" i="1" dirty="0" smtClean="0">
                <a:latin typeface="Georgia" pitchFamily="18" charset="0"/>
              </a:rPr>
              <a:t>Стоимость простых отечественных образцов довольно низкая, тогда как стоимость профессиональных, с </a:t>
            </a:r>
            <a:r>
              <a:rPr lang="ru-RU" sz="2800" b="1" i="1" dirty="0" err="1" smtClean="0">
                <a:latin typeface="Georgia" pitchFamily="18" charset="0"/>
              </a:rPr>
              <a:t>наворотами</a:t>
            </a:r>
            <a:r>
              <a:rPr lang="ru-RU" sz="2800" b="1" i="1" dirty="0" smtClean="0">
                <a:latin typeface="Georgia" pitchFamily="18" charset="0"/>
              </a:rPr>
              <a:t> в виде счетчика калорий, доходит до 70 долларов. О чем речь?</a:t>
            </a:r>
          </a:p>
          <a:p>
            <a:endParaRPr lang="ru-RU" dirty="0"/>
          </a:p>
        </p:txBody>
      </p:sp>
      <p:pic>
        <p:nvPicPr>
          <p:cNvPr id="4" name="Picture 2" descr="E:\Картинки\227gradcap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5808663"/>
            <a:ext cx="1571625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8992" y="1071546"/>
            <a:ext cx="2621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  <a:latin typeface="Georgia" pitchFamily="18" charset="0"/>
              </a:rPr>
              <a:t>Скакалка</a:t>
            </a:r>
            <a:endParaRPr lang="ru-RU" sz="36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58082" y="5286388"/>
            <a:ext cx="1247775" cy="124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ttp://www.tryslenderiix.com/wp-content/uploads/2013/05/jump-rope-for-weight-los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1928802"/>
            <a:ext cx="4327535" cy="296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rgbClr val="FFFF00"/>
                </a:solidFill>
                <a:latin typeface="Comic Sans MS" pitchFamily="66" charset="0"/>
              </a:rPr>
              <a:t>Спорт и здоровье - 60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1428736"/>
            <a:ext cx="82153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Georgia" pitchFamily="18" charset="0"/>
              </a:rPr>
              <a:t>Когда девушек из сборной России спросили, </a:t>
            </a:r>
          </a:p>
          <a:p>
            <a:pPr algn="ctr"/>
            <a:r>
              <a:rPr lang="ru-RU" sz="3200" b="1" i="1" dirty="0" smtClean="0">
                <a:latin typeface="Georgia" pitchFamily="18" charset="0"/>
              </a:rPr>
              <a:t>долго ли они могут выполнять это упражнение, они ответили:</a:t>
            </a:r>
          </a:p>
          <a:p>
            <a:pPr algn="ctr"/>
            <a:r>
              <a:rPr lang="ru-RU" sz="3200" b="1" i="1" dirty="0" smtClean="0">
                <a:latin typeface="Georgia" pitchFamily="18" charset="0"/>
              </a:rPr>
              <a:t>«Я могу шапочку связать». – </a:t>
            </a:r>
          </a:p>
          <a:p>
            <a:pPr algn="ctr"/>
            <a:r>
              <a:rPr lang="ru-RU" sz="3200" b="1" i="1" dirty="0" smtClean="0">
                <a:latin typeface="Georgia" pitchFamily="18" charset="0"/>
              </a:rPr>
              <a:t>О каком упражнении идет речь?</a:t>
            </a:r>
            <a:endParaRPr lang="ru-RU" sz="3200" b="1" i="1" dirty="0">
              <a:latin typeface="Georgia" pitchFamily="18" charset="0"/>
            </a:endParaRPr>
          </a:p>
        </p:txBody>
      </p:sp>
      <p:pic>
        <p:nvPicPr>
          <p:cNvPr id="4" name="Picture 2" descr="E:\Картинки\227gradcap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5808663"/>
            <a:ext cx="1571625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52" y="642918"/>
            <a:ext cx="72195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  <a:latin typeface="Georgia" pitchFamily="18" charset="0"/>
              </a:rPr>
              <a:t>О шпагате </a:t>
            </a:r>
          </a:p>
          <a:p>
            <a:pPr algn="ctr"/>
            <a:r>
              <a:rPr lang="ru-RU" sz="3600" b="1" i="1" dirty="0" smtClean="0">
                <a:solidFill>
                  <a:srgbClr val="FFFF00"/>
                </a:solidFill>
                <a:latin typeface="Georgia" pitchFamily="18" charset="0"/>
              </a:rPr>
              <a:t>в художественной гимнастике</a:t>
            </a:r>
            <a:endParaRPr lang="ru-RU" sz="36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58082" y="5286388"/>
            <a:ext cx="1247775" cy="124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ttp://boombob.ru/img/picture/May/14/78ea406a23a1afa116d0d0a674deb955/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571744"/>
            <a:ext cx="2341852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95536" y="548680"/>
            <a:ext cx="7920880" cy="1728192"/>
          </a:xfrm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5700" b="1" u="sng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5700" b="1" u="sng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8400" b="1" u="sng" dirty="0" smtClean="0">
                <a:solidFill>
                  <a:srgbClr val="FFFF00"/>
                </a:solidFill>
                <a:latin typeface="Comic Sans MS" pitchFamily="66" charset="0"/>
              </a:rPr>
              <a:t>Красота и здоровье- 10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0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0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0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0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rgbClr val="FF3300"/>
              </a:solidFill>
            </a:endParaRPr>
          </a:p>
        </p:txBody>
      </p:sp>
      <p:pic>
        <p:nvPicPr>
          <p:cNvPr id="16387" name="Picture 8" descr="P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6938" y="4929188"/>
            <a:ext cx="14493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4414" y="1643050"/>
            <a:ext cx="68139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Нехватка этого витамина приводит к рахиту</a:t>
            </a:r>
            <a:endParaRPr lang="ru-RU" sz="60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8229600" cy="336783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4400" b="1" i="1" dirty="0" smtClean="0">
                <a:solidFill>
                  <a:srgbClr val="FFFF00"/>
                </a:solidFill>
                <a:latin typeface="Georgia" pitchFamily="18" charset="0"/>
              </a:rPr>
              <a:t>Витамин </a:t>
            </a:r>
            <a:r>
              <a:rPr lang="en-US" sz="4400" b="1" i="1" dirty="0" smtClean="0">
                <a:solidFill>
                  <a:srgbClr val="FFFF00"/>
                </a:solidFill>
                <a:latin typeface="Georgia" pitchFamily="18" charset="0"/>
              </a:rPr>
              <a:t> D</a:t>
            </a:r>
            <a:endParaRPr lang="ru-RU" sz="5400" b="1" i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58082" y="5143512"/>
            <a:ext cx="1247775" cy="124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6562" name="Picture 2" descr="http://www.tajada.ru/uploads/posts/2015-09/1443594517_2z4zp0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1" y="2214554"/>
            <a:ext cx="4500594" cy="337544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071563" y="764704"/>
            <a:ext cx="7143750" cy="237626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200" b="1" u="sng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u="sng" dirty="0" smtClean="0">
                <a:solidFill>
                  <a:srgbClr val="FFFF00"/>
                </a:solidFill>
                <a:latin typeface="Comic Sans MS" pitchFamily="66" charset="0"/>
              </a:rPr>
              <a:t>Красота и здоровье- 20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6300" b="1" u="sng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</p:txBody>
      </p:sp>
      <p:pic>
        <p:nvPicPr>
          <p:cNvPr id="18435" name="Picture 7" descr="P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4849813"/>
            <a:ext cx="1814512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2910" y="1785926"/>
            <a:ext cx="76162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Georgia" pitchFamily="18" charset="0"/>
              </a:rPr>
              <a:t>Талия какого животного является эталонным образцом тонкой талии для всех женщин</a:t>
            </a:r>
            <a:endParaRPr lang="ru-RU" sz="3600" b="1" i="1" dirty="0">
              <a:latin typeface="Georgia" pitchFamily="18" charset="0"/>
            </a:endParaRPr>
          </a:p>
        </p:txBody>
      </p:sp>
      <p:pic>
        <p:nvPicPr>
          <p:cNvPr id="6" name="Рисунок 5" descr="sli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4221088"/>
            <a:ext cx="2170685" cy="24928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714375" y="357166"/>
            <a:ext cx="8086725" cy="429597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satMod val="200000"/>
                  </a:schemeClr>
                </a:solidFill>
                <a:latin typeface="Comic Sans MS" pitchFamily="66" charset="0"/>
              </a:rPr>
              <a:t/>
            </a:r>
            <a:br>
              <a:rPr lang="ru-RU" sz="4400" b="1" dirty="0" smtClean="0">
                <a:solidFill>
                  <a:schemeClr val="tx2">
                    <a:satMod val="200000"/>
                  </a:schemeClr>
                </a:solidFill>
                <a:latin typeface="Comic Sans MS" pitchFamily="66" charset="0"/>
              </a:rPr>
            </a:br>
            <a:r>
              <a:rPr lang="ru-RU" sz="4400" b="1" i="1" dirty="0" smtClean="0">
                <a:solidFill>
                  <a:srgbClr val="FFFF00"/>
                </a:solidFill>
                <a:latin typeface="Georgia" pitchFamily="18" charset="0"/>
              </a:rPr>
              <a:t>Оса</a:t>
            </a:r>
            <a:endParaRPr lang="ru-RU" sz="5400" b="1" i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5214950"/>
            <a:ext cx="1247775" cy="124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2132856"/>
            <a:ext cx="5868144" cy="390827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50"/>
            <a:ext cx="86868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rgbClr val="FF3300"/>
                </a:solidFill>
                <a:latin typeface="Comic Sans MS" pitchFamily="66" charset="0"/>
              </a:rPr>
              <a:t>Правила игры:</a:t>
            </a:r>
            <a:br>
              <a:rPr lang="ru-RU" sz="7200" b="1" dirty="0" smtClean="0">
                <a:solidFill>
                  <a:srgbClr val="FF3300"/>
                </a:solidFill>
                <a:latin typeface="Comic Sans MS" pitchFamily="66" charset="0"/>
              </a:rPr>
            </a:br>
            <a:r>
              <a:rPr lang="ru-RU" sz="7200" i="1" dirty="0">
                <a:solidFill>
                  <a:srgbClr val="FF3300"/>
                </a:solidFill>
                <a:latin typeface="Monotype Corsiva" pitchFamily="66" charset="0"/>
              </a:rPr>
              <a:t/>
            </a:r>
            <a:br>
              <a:rPr lang="ru-RU" sz="7200" i="1" dirty="0">
                <a:solidFill>
                  <a:srgbClr val="FF3300"/>
                </a:solidFill>
                <a:latin typeface="Monotype Corsiva" pitchFamily="66" charset="0"/>
              </a:rPr>
            </a:br>
            <a:endParaRPr lang="ru-RU" sz="72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601788"/>
            <a:ext cx="8362950" cy="5256212"/>
          </a:xfrm>
        </p:spPr>
        <p:txBody>
          <a:bodyPr>
            <a:normAutofit/>
          </a:bodyPr>
          <a:lstStyle/>
          <a:p>
            <a:pPr marL="41148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ru-RU" b="1" dirty="0" smtClean="0">
                <a:latin typeface="Comic Sans MS" pitchFamily="66" charset="0"/>
              </a:rPr>
              <a:t>Участники команды по очереди выбирают категорию и стоимость  вопроса.</a:t>
            </a:r>
          </a:p>
          <a:p>
            <a:pPr marL="41148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endParaRPr lang="ru-RU" sz="1200" b="1" dirty="0" smtClean="0">
              <a:latin typeface="Comic Sans MS" pitchFamily="66" charset="0"/>
            </a:endParaRPr>
          </a:p>
          <a:p>
            <a:pPr marL="41148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ru-RU" b="1" dirty="0" smtClean="0">
                <a:latin typeface="Comic Sans MS" pitchFamily="66" charset="0"/>
              </a:rPr>
              <a:t>Если участники команды не дали правильный ответ, то право ответить на вопрос переходит другой команде.</a:t>
            </a:r>
          </a:p>
          <a:p>
            <a:pPr marL="41148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endParaRPr lang="ru-RU" sz="1600" b="1" dirty="0" smtClean="0">
              <a:latin typeface="Comic Sans MS" pitchFamily="66" charset="0"/>
            </a:endParaRPr>
          </a:p>
          <a:p>
            <a:pPr marL="41148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ru-RU" b="1" smtClean="0">
                <a:latin typeface="Comic Sans MS" pitchFamily="66" charset="0"/>
              </a:rPr>
              <a:t>Побеждает команда, </a:t>
            </a:r>
            <a:r>
              <a:rPr lang="ru-RU" b="1" dirty="0" smtClean="0">
                <a:latin typeface="Comic Sans MS" pitchFamily="66" charset="0"/>
              </a:rPr>
              <a:t>набравшая наибольшее количество баллов.</a:t>
            </a:r>
          </a:p>
          <a:p>
            <a:pPr marL="41148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dirty="0" smtClean="0">
              <a:solidFill>
                <a:srgbClr val="1C1C1C"/>
              </a:solidFill>
            </a:endParaRPr>
          </a:p>
          <a:p>
            <a:pPr marL="41148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39552" y="333375"/>
            <a:ext cx="7337623" cy="194349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200" b="1" u="sng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u="sng" dirty="0" smtClean="0">
                <a:solidFill>
                  <a:srgbClr val="FFFF00"/>
                </a:solidFill>
                <a:latin typeface="Comic Sans MS" pitchFamily="66" charset="0"/>
              </a:rPr>
              <a:t>Красота и здоровье- 30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</p:txBody>
      </p:sp>
      <p:pic>
        <p:nvPicPr>
          <p:cNvPr id="20483" name="Picture 7" descr="P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5072063"/>
            <a:ext cx="15811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4282" y="1571612"/>
            <a:ext cx="86884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latin typeface="Georgia" pitchFamily="18" charset="0"/>
              </a:rPr>
              <a:t>Хвойный образец стройности</a:t>
            </a:r>
            <a:endParaRPr lang="ru-RU" sz="66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1142984"/>
            <a:ext cx="8501063" cy="3096344"/>
          </a:xfrm>
        </p:spPr>
        <p:txBody>
          <a:bodyPr>
            <a:normAutofit fontScale="90000"/>
          </a:bodyPr>
          <a:lstStyle/>
          <a:p>
            <a:pPr marL="742950" indent="-742950" algn="ctr" eaLnBrk="1" fontAlgn="auto" hangingPunct="1">
              <a:spcAft>
                <a:spcPts val="0"/>
              </a:spcAft>
              <a:defRPr/>
            </a:pPr>
            <a:r>
              <a:rPr lang="ru-RU" sz="5400" b="1" i="1" dirty="0" smtClean="0">
                <a:solidFill>
                  <a:srgbClr val="FFFF00"/>
                </a:solidFill>
                <a:latin typeface="Bookman Old Style" pitchFamily="18" charset="0"/>
              </a:rPr>
              <a:t>Кипарис</a:t>
            </a:r>
            <a:r>
              <a:rPr lang="ru-RU" sz="4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chemeClr val="tx2">
                    <a:satMod val="200000"/>
                  </a:schemeClr>
                </a:solidFill>
                <a:latin typeface="Comic Sans MS" pitchFamily="66" charset="0"/>
              </a:rPr>
              <a:t/>
            </a:r>
            <a:br>
              <a:rPr lang="ru-RU" sz="3200" b="1" dirty="0" smtClean="0">
                <a:solidFill>
                  <a:schemeClr val="tx2">
                    <a:satMod val="200000"/>
                  </a:schemeClr>
                </a:solidFill>
                <a:latin typeface="Comic Sans MS" pitchFamily="66" charset="0"/>
              </a:rPr>
            </a:br>
            <a:r>
              <a:rPr lang="ru-RU" sz="4400" b="1" dirty="0" smtClean="0">
                <a:solidFill>
                  <a:schemeClr val="tx2">
                    <a:satMod val="200000"/>
                  </a:schemeClr>
                </a:solidFill>
                <a:latin typeface="Comic Sans MS" pitchFamily="66" charset="0"/>
              </a:rPr>
              <a:t/>
            </a:r>
            <a:br>
              <a:rPr lang="ru-RU" sz="4400" b="1" dirty="0" smtClean="0">
                <a:solidFill>
                  <a:schemeClr val="tx2">
                    <a:satMod val="200000"/>
                  </a:schemeClr>
                </a:solidFill>
                <a:latin typeface="Comic Sans MS" pitchFamily="66" charset="0"/>
              </a:rPr>
            </a:br>
            <a:r>
              <a:rPr lang="ru-RU" sz="4400" b="1" dirty="0" smtClean="0">
                <a:solidFill>
                  <a:schemeClr val="tx2">
                    <a:satMod val="200000"/>
                  </a:schemeClr>
                </a:solidFill>
                <a:latin typeface="Comic Sans MS" pitchFamily="66" charset="0"/>
              </a:rPr>
              <a:t/>
            </a:r>
            <a:br>
              <a:rPr lang="ru-RU" sz="4400" b="1" dirty="0" smtClean="0">
                <a:solidFill>
                  <a:schemeClr val="tx2">
                    <a:satMod val="200000"/>
                  </a:schemeClr>
                </a:solidFill>
                <a:latin typeface="Comic Sans MS" pitchFamily="66" charset="0"/>
              </a:rPr>
            </a:br>
            <a:endParaRPr lang="ru-RU" sz="4800" b="1" dirty="0">
              <a:solidFill>
                <a:schemeClr val="tx2">
                  <a:satMod val="20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58082" y="5286388"/>
            <a:ext cx="1247775" cy="124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WIvwn5APme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2348880"/>
            <a:ext cx="5815714" cy="38423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071563" y="333375"/>
            <a:ext cx="7358062" cy="1583457"/>
          </a:xfrm>
        </p:spPr>
        <p:txBody>
          <a:bodyPr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200" b="1" u="sng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4800" b="1" u="sng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200" b="1" u="sng" dirty="0" smtClean="0">
                <a:solidFill>
                  <a:srgbClr val="FFFF00"/>
                </a:solidFill>
                <a:latin typeface="Comic Sans MS" pitchFamily="66" charset="0"/>
              </a:rPr>
              <a:t>Красота и здоровье - 40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</p:txBody>
      </p:sp>
      <p:pic>
        <p:nvPicPr>
          <p:cNvPr id="22531" name="Picture 7" descr="P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4929188"/>
            <a:ext cx="165576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71472" y="1571612"/>
            <a:ext cx="81293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Загадочный взгляд, дивная улыбка, совершенный овал, непостижимое очарование и тайна. Какая персона </a:t>
            </a:r>
            <a:r>
              <a:rPr lang="ru-RU" sz="3600" dirty="0" smtClean="0"/>
              <a:t>и</a:t>
            </a:r>
            <a:r>
              <a:rPr lang="en-US" sz="3600" dirty="0" smtClean="0"/>
              <a:t>c</a:t>
            </a:r>
            <a:r>
              <a:rPr lang="ru-RU" sz="3600" dirty="0" err="1" smtClean="0"/>
              <a:t>покон</a:t>
            </a:r>
            <a:r>
              <a:rPr lang="ru-RU" sz="3600" dirty="0" smtClean="0"/>
              <a:t> </a:t>
            </a:r>
            <a:r>
              <a:rPr lang="ru-RU" sz="3600" dirty="0" smtClean="0"/>
              <a:t>веков является идеалом женской красоты?</a:t>
            </a:r>
            <a:endParaRPr lang="ru-RU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714348" y="1714488"/>
            <a:ext cx="7786688" cy="2952328"/>
          </a:xfrm>
        </p:spPr>
        <p:txBody>
          <a:bodyPr/>
          <a:lstStyle/>
          <a:p>
            <a:pPr marL="742950" indent="-742950" algn="ctr" eaLnBrk="1" fontAlgn="auto" hangingPunct="1">
              <a:spcAft>
                <a:spcPts val="0"/>
              </a:spcAft>
              <a:defRPr/>
            </a:pPr>
            <a:r>
              <a:rPr lang="ru-RU" sz="5400" b="1" i="1" dirty="0" smtClean="0">
                <a:solidFill>
                  <a:srgbClr val="FFFF00"/>
                </a:solidFill>
                <a:latin typeface="Bookman Old Style" pitchFamily="18" charset="0"/>
              </a:rPr>
              <a:t>Джоконда</a:t>
            </a:r>
            <a:br>
              <a:rPr lang="ru-RU" sz="5400" b="1" i="1" dirty="0" smtClean="0">
                <a:solidFill>
                  <a:srgbClr val="FFFF00"/>
                </a:solidFill>
                <a:latin typeface="Bookman Old Style" pitchFamily="18" charset="0"/>
              </a:rPr>
            </a:br>
            <a:endParaRPr lang="ru-RU" sz="5400" b="1" i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29520" y="5214950"/>
            <a:ext cx="1247775" cy="124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mona_lisa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2636912"/>
            <a:ext cx="5567710" cy="368063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000125" y="404664"/>
            <a:ext cx="7286625" cy="230425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200" b="1" u="sng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u="sng" dirty="0" smtClean="0">
                <a:solidFill>
                  <a:srgbClr val="FFFF00"/>
                </a:solidFill>
                <a:latin typeface="Comic Sans MS" pitchFamily="66" charset="0"/>
              </a:rPr>
              <a:t>Красота и здоровье– 50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200" b="1" u="sng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5100" b="1" i="1" dirty="0" smtClean="0">
              <a:latin typeface="Bookman Old Style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</p:txBody>
      </p:sp>
      <p:pic>
        <p:nvPicPr>
          <p:cNvPr id="24579" name="Picture 7" descr="P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5800" y="4857750"/>
            <a:ext cx="2108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9501" y="1643050"/>
            <a:ext cx="881449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Библейский персонаж, чья сила была в его волосах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50" y="1556792"/>
            <a:ext cx="8229600" cy="2520280"/>
          </a:xfrm>
        </p:spPr>
        <p:txBody>
          <a:bodyPr>
            <a:normAutofit fontScale="90000"/>
          </a:bodyPr>
          <a:lstStyle/>
          <a:p>
            <a:pPr marL="742950" indent="-742950"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200000"/>
                  </a:schemeClr>
                </a:solidFill>
                <a:latin typeface="Comic Sans MS" pitchFamily="66" charset="0"/>
              </a:rPr>
              <a:t/>
            </a:r>
            <a:br>
              <a:rPr lang="ru-RU" sz="3200" b="1" dirty="0" smtClean="0">
                <a:solidFill>
                  <a:schemeClr val="tx2">
                    <a:satMod val="200000"/>
                  </a:schemeClr>
                </a:solidFill>
                <a:latin typeface="Comic Sans MS" pitchFamily="66" charset="0"/>
              </a:rPr>
            </a:br>
            <a:r>
              <a:rPr lang="ru-RU" sz="4800" b="1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ru-RU" sz="48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4400" b="1" dirty="0" smtClean="0">
                <a:solidFill>
                  <a:schemeClr val="tx2">
                    <a:satMod val="200000"/>
                  </a:schemeClr>
                </a:solidFill>
                <a:latin typeface="Comic Sans MS" pitchFamily="66" charset="0"/>
              </a:rPr>
              <a:t/>
            </a:r>
            <a:br>
              <a:rPr lang="ru-RU" sz="4400" b="1" dirty="0" smtClean="0">
                <a:solidFill>
                  <a:schemeClr val="tx2">
                    <a:satMod val="200000"/>
                  </a:schemeClr>
                </a:solidFill>
                <a:latin typeface="Comic Sans MS" pitchFamily="66" charset="0"/>
              </a:rPr>
            </a:br>
            <a:endParaRPr lang="ru-RU" sz="4800" b="1" dirty="0">
              <a:solidFill>
                <a:schemeClr val="tx2">
                  <a:satMod val="20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29520" y="5214950"/>
            <a:ext cx="1247775" cy="124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843808" y="1052736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latin typeface="Comic Sans MS" pitchFamily="66" charset="0"/>
              </a:rPr>
              <a:t>Самсон</a:t>
            </a:r>
            <a:endParaRPr lang="ru-RU" sz="5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Sams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2060848"/>
            <a:ext cx="4365104" cy="436510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071563" y="333375"/>
            <a:ext cx="7286625" cy="1799481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200" b="1" u="sng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u="sng" dirty="0" smtClean="0">
                <a:solidFill>
                  <a:srgbClr val="FFFF00"/>
                </a:solidFill>
                <a:latin typeface="Comic Sans MS" pitchFamily="66" charset="0"/>
              </a:rPr>
              <a:t>Красота и здоровье- 60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</p:txBody>
      </p:sp>
      <p:pic>
        <p:nvPicPr>
          <p:cNvPr id="26627" name="Picture 7" descr="P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3850" y="4572000"/>
            <a:ext cx="2255838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85786" y="1714488"/>
            <a:ext cx="72899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Georgia" pitchFamily="18" charset="0"/>
              </a:rPr>
              <a:t>Какая древнеримская богиня является богиней красоты, брака и рождения, материнства?</a:t>
            </a:r>
            <a:endParaRPr lang="ru-RU" sz="36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50" y="1500188"/>
            <a:ext cx="8158163" cy="3729012"/>
          </a:xfrm>
        </p:spPr>
        <p:txBody>
          <a:bodyPr/>
          <a:lstStyle/>
          <a:p>
            <a:pPr marL="742950" indent="-742950" algn="ctr" eaLnBrk="1" fontAlgn="auto" hangingPunct="1">
              <a:spcAft>
                <a:spcPts val="0"/>
              </a:spcAft>
              <a:defRPr/>
            </a:pPr>
            <a:r>
              <a:rPr lang="ru-RU" sz="8800" b="1" dirty="0" smtClean="0">
                <a:solidFill>
                  <a:schemeClr val="tx2">
                    <a:satMod val="200000"/>
                  </a:schemeClr>
                </a:solidFill>
                <a:latin typeface="Comic Sans MS" pitchFamily="66" charset="0"/>
              </a:rPr>
              <a:t/>
            </a:r>
            <a:br>
              <a:rPr lang="ru-RU" sz="8800" b="1" dirty="0" smtClean="0">
                <a:solidFill>
                  <a:schemeClr val="tx2">
                    <a:satMod val="200000"/>
                  </a:schemeClr>
                </a:solidFill>
                <a:latin typeface="Comic Sans MS" pitchFamily="66" charset="0"/>
              </a:rPr>
            </a:br>
            <a:r>
              <a:rPr lang="ru-RU" sz="4400" b="1" dirty="0" smtClean="0">
                <a:solidFill>
                  <a:schemeClr val="tx2">
                    <a:satMod val="200000"/>
                  </a:schemeClr>
                </a:solidFill>
                <a:latin typeface="Comic Sans MS" pitchFamily="66" charset="0"/>
              </a:rPr>
              <a:t/>
            </a:r>
            <a:br>
              <a:rPr lang="ru-RU" sz="4400" b="1" dirty="0" smtClean="0">
                <a:solidFill>
                  <a:schemeClr val="tx2">
                    <a:satMod val="200000"/>
                  </a:schemeClr>
                </a:solidFill>
                <a:latin typeface="Comic Sans MS" pitchFamily="66" charset="0"/>
              </a:rPr>
            </a:br>
            <a:endParaRPr lang="ru-RU" sz="4800" b="1" dirty="0">
              <a:solidFill>
                <a:schemeClr val="tx2">
                  <a:satMod val="20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86644" y="5143512"/>
            <a:ext cx="1247775" cy="124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1691680" y="1124744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  <a:latin typeface="Georgia" pitchFamily="18" charset="0"/>
              </a:rPr>
              <a:t>Юнона</a:t>
            </a:r>
            <a:endParaRPr lang="ru-RU" sz="36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6" name="Рисунок 5" descr="богиня-Юно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2204864"/>
            <a:ext cx="3426296" cy="43925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000125" y="928688"/>
            <a:ext cx="7286625" cy="3786187"/>
          </a:xfrm>
        </p:spPr>
        <p:txBody>
          <a:bodyPr>
            <a:normAutofit fontScale="6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200" b="1" u="sng" dirty="0" smtClean="0">
                <a:solidFill>
                  <a:srgbClr val="FFFF00"/>
                </a:solidFill>
                <a:latin typeface="Comic Sans MS" pitchFamily="66" charset="0"/>
              </a:rPr>
              <a:t>Здоровое питание - 10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6500" b="1" i="1" dirty="0" smtClean="0">
                <a:latin typeface="Georgia" pitchFamily="18" charset="0"/>
              </a:rPr>
              <a:t>Как называется тип питания, исключающий животную пищу?</a:t>
            </a:r>
            <a:endParaRPr lang="ru-RU" sz="4200" b="1" dirty="0" smtClean="0">
              <a:solidFill>
                <a:srgbClr val="FF3300"/>
              </a:solidFill>
              <a:latin typeface="Comic Sans MS" pitchFamily="66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rgbClr val="FF3300"/>
              </a:solidFill>
            </a:endParaRPr>
          </a:p>
        </p:txBody>
      </p:sp>
      <p:pic>
        <p:nvPicPr>
          <p:cNvPr id="28675" name="Picture 8" descr="P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88" y="4357688"/>
            <a:ext cx="20415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1989138"/>
            <a:ext cx="8229600" cy="316805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i="1" dirty="0" smtClean="0">
                <a:solidFill>
                  <a:srgbClr val="FFFF00"/>
                </a:solidFill>
                <a:latin typeface="Bookman Old Style" pitchFamily="18" charset="0"/>
              </a:rPr>
              <a:t>Вегетарианство</a:t>
            </a:r>
            <a:endParaRPr lang="ru-RU" sz="5400" b="1" i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29520" y="5357826"/>
            <a:ext cx="1247775" cy="124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e8097da7156b49b41fb2723d21645a53a69400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2996952"/>
            <a:ext cx="5004048" cy="300242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5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48584" y="3212976"/>
            <a:ext cx="857250" cy="500063"/>
          </a:xfrm>
          <a:prstGeom prst="actionButtonBlank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/>
                </a:solidFill>
                <a:latin typeface="+mn-lt"/>
                <a:hlinkClick r:id="rId3" action="ppaction://hlinksldjump"/>
              </a:rPr>
              <a:t>30</a:t>
            </a:r>
            <a:endParaRPr lang="ru-RU" sz="36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3315" name="AutoShape 5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8709" y="3212976"/>
            <a:ext cx="917575" cy="500063"/>
          </a:xfrm>
          <a:prstGeom prst="actionButtonBlank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hlinkClick r:id="rId4" action="ppaction://hlinksldjump"/>
              </a:rPr>
              <a:t>40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316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20272" y="3212976"/>
            <a:ext cx="857250" cy="500063"/>
          </a:xfrm>
          <a:prstGeom prst="actionButtonBlank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hlinkClick r:id="rId5" action="ppaction://hlinksldjump"/>
              </a:rPr>
              <a:t>50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317" name="AutoShape 6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0397" y="3212976"/>
            <a:ext cx="857250" cy="500063"/>
          </a:xfrm>
          <a:prstGeom prst="actionButtonBlank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/>
                </a:solidFill>
                <a:latin typeface="+mn-lt"/>
                <a:hlinkClick r:id="rId7" action="ppaction://hlinksldjump"/>
              </a:rPr>
              <a:t>60</a:t>
            </a:r>
            <a:endParaRPr lang="ru-RU" sz="36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3318" name="AutoShape 6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48459" y="3212976"/>
            <a:ext cx="857250" cy="500063"/>
          </a:xfrm>
          <a:prstGeom prst="actionButtonBlank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dirty="0">
                <a:solidFill>
                  <a:schemeClr val="accent3">
                    <a:lumMod val="75000"/>
                  </a:schemeClr>
                </a:solidFill>
                <a:latin typeface="+mn-lt"/>
                <a:hlinkClick r:id="rId8" action="ppaction://hlinksldjump"/>
              </a:rPr>
              <a:t>20</a:t>
            </a:r>
            <a:endParaRPr lang="ru-RU" sz="3600" b="1" u="sng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319" name="AutoShape 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76451" y="4221088"/>
            <a:ext cx="928688" cy="500063"/>
          </a:xfrm>
          <a:prstGeom prst="actionButtonBlank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hlinkClick r:id="rId9" action="ppaction://hlinksldjump"/>
              </a:rPr>
              <a:t>20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320" name="AutoShape 7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48014" y="4221088"/>
            <a:ext cx="857250" cy="500063"/>
          </a:xfrm>
          <a:prstGeom prst="actionButtonBlank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hlinkClick r:id="rId10" action="ppaction://hlinksldjump"/>
              </a:rPr>
              <a:t>30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321" name="AutoShape 7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8139" y="4221088"/>
            <a:ext cx="857250" cy="500063"/>
          </a:xfrm>
          <a:prstGeom prst="actionButtonBlank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hlinkClick r:id="rId11" action="ppaction://hlinksldjump"/>
              </a:rPr>
              <a:t>40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322" name="AutoShape 7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48264" y="4221088"/>
            <a:ext cx="857250" cy="500063"/>
          </a:xfrm>
          <a:prstGeom prst="actionButtonBlank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hlinkClick r:id="rId12" action="ppaction://hlinksldjump"/>
              </a:rPr>
              <a:t>50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323" name="AutoShape 7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48389" y="4221088"/>
            <a:ext cx="857250" cy="500063"/>
          </a:xfrm>
          <a:prstGeom prst="actionButtonBlank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hlinkClick r:id="rId13" action="ppaction://hlinksldjump"/>
              </a:rPr>
              <a:t>60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325" name="AutoShape 7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56126" y="5157192"/>
            <a:ext cx="857250" cy="500062"/>
          </a:xfrm>
          <a:prstGeom prst="actionButtonBlank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hlinkClick r:id="rId14" action="ppaction://hlinksldjump"/>
              </a:rPr>
              <a:t>40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326" name="AutoShape 7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56251" y="5157192"/>
            <a:ext cx="857250" cy="500062"/>
          </a:xfrm>
          <a:prstGeom prst="actionButtonBlank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hlinkClick r:id="rId15" action="ppaction://hlinksldjump"/>
              </a:rPr>
              <a:t>50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329" name="AutoShape 8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56376" y="5157192"/>
            <a:ext cx="857250" cy="500062"/>
          </a:xfrm>
          <a:prstGeom prst="actionButtonBlank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hlinkClick r:id="rId16" action="ppaction://hlinksldjump"/>
              </a:rPr>
              <a:t>60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330" name="AutoShape 8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76326" y="4221088"/>
            <a:ext cx="857250" cy="500063"/>
          </a:xfrm>
          <a:prstGeom prst="actionButtonBlank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hlinkClick r:id="rId17" action="ppaction://hlinksldjump"/>
              </a:rPr>
              <a:t>10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331" name="AutoShape 8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84313" y="5157192"/>
            <a:ext cx="857250" cy="500062"/>
          </a:xfrm>
          <a:prstGeom prst="actionButtonBlank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hlinkClick r:id="rId18" action="ppaction://hlinksldjump"/>
              </a:rPr>
              <a:t>10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334" name="AutoShape 9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84438" y="5157192"/>
            <a:ext cx="928688" cy="500062"/>
          </a:xfrm>
          <a:prstGeom prst="actionButtonBlank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hlinkClick r:id="rId19" action="ppaction://hlinksldjump"/>
              </a:rPr>
              <a:t>20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335" name="AutoShape 9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56001" y="5157192"/>
            <a:ext cx="857250" cy="500062"/>
          </a:xfrm>
          <a:prstGeom prst="actionButtonBlank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hlinkClick r:id="rId20" action="ppaction://hlinksldjump"/>
              </a:rPr>
              <a:t>30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337" name="AutoShape 1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83868" y="1196752"/>
            <a:ext cx="857250" cy="500063"/>
          </a:xfrm>
          <a:prstGeom prst="actionButtonBlank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hlinkClick r:id="rId21" action="ppaction://hlinksldjump"/>
              </a:rPr>
              <a:t>20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338" name="AutoShape 1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83993" y="1196752"/>
            <a:ext cx="857250" cy="500063"/>
          </a:xfrm>
          <a:prstGeom prst="actionButtonBlank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hlinkClick r:id="rId22" action="ppaction://hlinksldjump"/>
              </a:rPr>
              <a:t>30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339" name="AutoShape 1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84118" y="1196752"/>
            <a:ext cx="857250" cy="500063"/>
          </a:xfrm>
          <a:prstGeom prst="actionButtonBlank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hlinkClick r:id="rId23" action="ppaction://hlinksldjump"/>
              </a:rPr>
              <a:t>40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340" name="AutoShape 1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84243" y="1196752"/>
            <a:ext cx="857250" cy="500063"/>
          </a:xfrm>
          <a:prstGeom prst="actionButtonBlank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hlinkClick r:id="rId24" action="ppaction://hlinksldjump"/>
              </a:rPr>
              <a:t>50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341" name="AutoShape 1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884368" y="1196752"/>
            <a:ext cx="890588" cy="500063"/>
          </a:xfrm>
          <a:prstGeom prst="actionButtonBlank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hlinkClick r:id="rId25" action="ppaction://hlinksldjump"/>
              </a:rPr>
              <a:t>60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342" name="AutoShape 1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48334" y="3212976"/>
            <a:ext cx="857250" cy="500063"/>
          </a:xfrm>
          <a:prstGeom prst="actionButtonBlank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hlinkClick r:id="rId26" action="ppaction://hlinksldjump"/>
              </a:rPr>
              <a:t>10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343" name="AutoShape 138">
            <a:hlinkClick r:id="rId2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83743" y="1196752"/>
            <a:ext cx="857250" cy="525463"/>
          </a:xfrm>
          <a:prstGeom prst="actionButtonBlank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FF00"/>
                </a:solidFill>
                <a:latin typeface="+mn-lt"/>
                <a:hlinkClick r:id="rId27" action="ppaction://hlinksldjump"/>
              </a:rPr>
              <a:t>10</a:t>
            </a:r>
            <a:endParaRPr lang="ru-RU" sz="3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3344" name="AutoShape 17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83743" y="2276872"/>
            <a:ext cx="857250" cy="500063"/>
          </a:xfrm>
          <a:prstGeom prst="actionButtonBlank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hlinkClick r:id="rId28" action="ppaction://hlinksldjump"/>
              </a:rPr>
              <a:t>10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345" name="AutoShape 17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83868" y="2276872"/>
            <a:ext cx="862013" cy="500063"/>
          </a:xfrm>
          <a:prstGeom prst="actionButtonBlank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hlinkClick r:id="rId29" action="ppaction://hlinksldjump"/>
              </a:rPr>
              <a:t>20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346" name="AutoShape 178">
            <a:hlinkClick r:id="rId3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83993" y="2276872"/>
            <a:ext cx="857250" cy="500063"/>
          </a:xfrm>
          <a:prstGeom prst="actionButtonBlank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C000"/>
                </a:solidFill>
                <a:latin typeface="+mn-lt"/>
                <a:hlinkClick r:id="rId31" action="ppaction://hlinksldjump"/>
              </a:rPr>
              <a:t>30</a:t>
            </a:r>
            <a:endParaRPr lang="ru-RU" sz="36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3347" name="AutoShape 17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84118" y="2276872"/>
            <a:ext cx="857250" cy="500063"/>
          </a:xfrm>
          <a:prstGeom prst="actionButtonBlank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hlinkClick r:id="rId32" action="ppaction://hlinksldjump"/>
              </a:rPr>
              <a:t>40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348" name="AutoShape 18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84243" y="2276872"/>
            <a:ext cx="857250" cy="500063"/>
          </a:xfrm>
          <a:prstGeom prst="actionButtonBlank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hlinkClick r:id="rId33" action="ppaction://hlinksldjump"/>
              </a:rPr>
              <a:t>50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349" name="AutoShape 18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884368" y="2276872"/>
            <a:ext cx="857250" cy="500063"/>
          </a:xfrm>
          <a:prstGeom prst="actionButtonBlank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hlinkClick r:id="rId34" action="ppaction://hlinksldjump"/>
              </a:rPr>
              <a:t>60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11993" y="1125315"/>
            <a:ext cx="2357438" cy="71437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50" dirty="0" smtClean="0">
                <a:solidFill>
                  <a:schemeClr val="tx1"/>
                </a:solidFill>
                <a:latin typeface="Comic Sans MS" pitchFamily="66" charset="0"/>
              </a:rPr>
              <a:t>Красота и здоровье</a:t>
            </a:r>
            <a:endParaRPr lang="ru-RU" sz="265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94307" y="2133997"/>
            <a:ext cx="2357438" cy="71437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Comic Sans MS" pitchFamily="66" charset="0"/>
              </a:rPr>
              <a:t>Здоровое питание 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76584" y="3070101"/>
            <a:ext cx="2357438" cy="71437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Comic Sans MS" pitchFamily="66" charset="0"/>
              </a:rPr>
              <a:t>Человеческий организм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04576" y="4078213"/>
            <a:ext cx="2357438" cy="71437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Comic Sans MS" pitchFamily="66" charset="0"/>
              </a:rPr>
              <a:t>Термины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12563" y="5085754"/>
            <a:ext cx="2357438" cy="71437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Comic Sans MS" pitchFamily="66" charset="0"/>
              </a:rPr>
              <a:t>Известные люди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5404" name="Picture 2" descr="E:\Картинки\227gradcap2.jpg">
            <a:hlinkClick r:id="rId35" action="ppaction://hlinksldjump"/>
          </p:cNvPr>
          <p:cNvPicPr>
            <a:picLocks noChangeAspect="1" noChangeArrowheads="1"/>
          </p:cNvPicPr>
          <p:nvPr/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5808663"/>
            <a:ext cx="1571625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AutoShape 77">
            <a:hlinkClick r:id="rId3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8144" y="404664"/>
            <a:ext cx="857250" cy="500062"/>
          </a:xfrm>
          <a:prstGeom prst="actionButtonBlank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hlinkClick r:id="rId37" action="ppaction://hlinksldjump"/>
              </a:rPr>
              <a:t>40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9" name="AutoShape 78">
            <a:hlinkClick r:id="rId3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76256" y="404664"/>
            <a:ext cx="857250" cy="500062"/>
          </a:xfrm>
          <a:prstGeom prst="actionButtonBlank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hlinkClick r:id="rId38" action="ppaction://hlinksldjump"/>
              </a:rPr>
              <a:t>50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0" name="AutoShape 81">
            <a:hlinkClick r:id="rId3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4368" y="404664"/>
            <a:ext cx="857250" cy="500062"/>
          </a:xfrm>
          <a:prstGeom prst="actionButtonBlank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hlinkClick r:id="rId39" action="ppaction://hlinksldjump"/>
              </a:rPr>
              <a:t>60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2" name="AutoShape 88">
            <a:hlinkClick r:id="rId4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5816" y="404664"/>
            <a:ext cx="857250" cy="500062"/>
          </a:xfrm>
          <a:prstGeom prst="actionButtonBlank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hlinkClick r:id="rId40" action="ppaction://hlinksldjump"/>
              </a:rPr>
              <a:t>10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7" name="AutoShape 91">
            <a:hlinkClick r:id="rId4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51920" y="404664"/>
            <a:ext cx="928688" cy="500062"/>
          </a:xfrm>
          <a:prstGeom prst="actionButtonBlank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hlinkClick r:id="rId41" action="ppaction://hlinksldjump"/>
              </a:rPr>
              <a:t>20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8" name="AutoShape 92">
            <a:hlinkClick r:id="rId4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60032" y="404664"/>
            <a:ext cx="857250" cy="500062"/>
          </a:xfrm>
          <a:prstGeom prst="actionButtonBlank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hlinkClick r:id="rId42" action="ppaction://hlinksldjump"/>
              </a:rPr>
              <a:t>30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23528" y="260648"/>
            <a:ext cx="2357438" cy="71437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Comic Sans MS" pitchFamily="66" charset="0"/>
              </a:rPr>
              <a:t>Спорт и здоровье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57250" y="692695"/>
            <a:ext cx="7643813" cy="4104457"/>
          </a:xfrm>
        </p:spPr>
        <p:txBody>
          <a:bodyPr>
            <a:normAutofit fontScale="5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7600" b="1" u="sng" dirty="0" smtClean="0">
                <a:solidFill>
                  <a:srgbClr val="FFFF00"/>
                </a:solidFill>
                <a:latin typeface="Comic Sans MS" pitchFamily="66" charset="0"/>
              </a:rPr>
              <a:t>Здоровое питание - 20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7200" b="1" i="1" dirty="0" smtClean="0">
                <a:latin typeface="Georgia" pitchFamily="18" charset="0"/>
              </a:rPr>
              <a:t>Какой компонент пищи служит строительным материалом для клеток?</a:t>
            </a:r>
            <a:endParaRPr lang="ru-RU" sz="4200" b="1" dirty="0" smtClean="0">
              <a:solidFill>
                <a:srgbClr val="FF3300"/>
              </a:solidFill>
              <a:latin typeface="Comic Sans MS" pitchFamily="66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rgbClr val="FF3300"/>
              </a:solidFill>
            </a:endParaRPr>
          </a:p>
        </p:txBody>
      </p:sp>
      <p:pic>
        <p:nvPicPr>
          <p:cNvPr id="30723" name="Picture 8" descr="P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75" y="4186238"/>
            <a:ext cx="2463800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1989138"/>
            <a:ext cx="8229600" cy="309604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i="1" dirty="0" smtClean="0">
                <a:solidFill>
                  <a:srgbClr val="FFFF00"/>
                </a:solidFill>
                <a:latin typeface="Bookman Old Style" pitchFamily="18" charset="0"/>
              </a:rPr>
              <a:t>Белок</a:t>
            </a:r>
            <a:endParaRPr lang="ru-RU" sz="5400" b="1" i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29520" y="5214950"/>
            <a:ext cx="1247775" cy="124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me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068960"/>
            <a:ext cx="4464496" cy="33483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642918"/>
            <a:ext cx="6742532" cy="142876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u="sng" cap="none" dirty="0" smtClean="0">
                <a:solidFill>
                  <a:srgbClr val="FFFF00"/>
                </a:solidFill>
                <a:latin typeface="Comic Sans MS" pitchFamily="66" charset="0"/>
              </a:rPr>
              <a:t>Здоровое питание - 30</a:t>
            </a:r>
            <a:endParaRPr lang="ru-RU" u="sng" cap="none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27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071678"/>
            <a:ext cx="7772400" cy="1508125"/>
          </a:xfrm>
        </p:spPr>
        <p:txBody>
          <a:bodyPr>
            <a:normAutofit fontScale="62500" lnSpcReduction="20000"/>
          </a:bodyPr>
          <a:lstStyle/>
          <a:p>
            <a:pPr algn="ctr" eaLnBrk="1" hangingPunct="1">
              <a:spcBef>
                <a:spcPct val="0"/>
              </a:spcBef>
            </a:pPr>
            <a:r>
              <a:rPr lang="ru-RU" sz="4400" b="1" i="1" dirty="0" smtClean="0">
                <a:latin typeface="Bookman Old Style" pitchFamily="18" charset="0"/>
              </a:rPr>
              <a:t>Как называется разнообразное полноценное питание, содержащее в рационе все основные пищевые вещества</a:t>
            </a:r>
          </a:p>
        </p:txBody>
      </p:sp>
      <p:pic>
        <p:nvPicPr>
          <p:cNvPr id="32772" name="Picture 8" descr="P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945444"/>
            <a:ext cx="1763688" cy="191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257745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i="1" dirty="0" smtClean="0">
                <a:solidFill>
                  <a:srgbClr val="FFFF00"/>
                </a:solidFill>
                <a:latin typeface="Bookman Old Style" pitchFamily="18" charset="0"/>
              </a:rPr>
              <a:t/>
            </a:r>
            <a:br>
              <a:rPr lang="ru-RU" sz="5400" b="1" i="1" dirty="0" smtClean="0"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5400" b="1" i="1" dirty="0" smtClean="0">
                <a:solidFill>
                  <a:srgbClr val="FFFF00"/>
                </a:solidFill>
                <a:latin typeface="Bookman Old Style" pitchFamily="18" charset="0"/>
              </a:rPr>
              <a:t>Сбалансированное питание</a:t>
            </a:r>
            <a:endParaRPr lang="ru-RU" sz="5400" b="1" i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5357826"/>
            <a:ext cx="1247775" cy="124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sbolpit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2492896"/>
            <a:ext cx="5256584" cy="417754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500063" y="2204864"/>
            <a:ext cx="8458200" cy="216024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R="0" algn="ctr" eaLnBrk="1" hangingPunct="1">
              <a:spcBef>
                <a:spcPct val="50000"/>
              </a:spcBef>
            </a:pPr>
            <a:r>
              <a:rPr lang="ru-RU" i="1" cap="none" dirty="0" smtClean="0">
                <a:solidFill>
                  <a:schemeClr val="tx1"/>
                </a:solidFill>
                <a:latin typeface="Georgia" pitchFamily="18" charset="0"/>
              </a:rPr>
              <a:t>В каких единицах измеряется энергетическая ценность пищи?</a:t>
            </a:r>
            <a:endParaRPr lang="ru-RU" i="1" cap="none" dirty="0" smtClean="0"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sp>
        <p:nvSpPr>
          <p:cNvPr id="34819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260350"/>
            <a:ext cx="6400800" cy="13684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ru-RU" sz="4000" b="1" u="sng" dirty="0" smtClean="0">
                <a:solidFill>
                  <a:srgbClr val="FFFF00"/>
                </a:solidFill>
                <a:latin typeface="Comic Sans MS" pitchFamily="66" charset="0"/>
              </a:rPr>
              <a:t>Здоровое питание - 40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34820" name="Picture 7" descr="P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63" y="4286250"/>
            <a:ext cx="2071687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188641"/>
            <a:ext cx="8229600" cy="124009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FFFF00"/>
                </a:solidFill>
                <a:latin typeface="Bookman Old Style" pitchFamily="18" charset="0"/>
              </a:rPr>
              <a:t/>
            </a:r>
            <a:br>
              <a:rPr lang="ru-RU" sz="3200" b="1" i="1" dirty="0" smtClean="0"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3600" b="1" i="1" dirty="0" smtClean="0">
                <a:solidFill>
                  <a:srgbClr val="FFFF00"/>
                </a:solidFill>
                <a:latin typeface="Bookman Old Style" pitchFamily="18" charset="0"/>
              </a:rPr>
              <a:t>Калории</a:t>
            </a:r>
            <a:r>
              <a:rPr lang="ru-RU" sz="3200" b="1" i="1" dirty="0" smtClean="0">
                <a:solidFill>
                  <a:srgbClr val="FFFF00"/>
                </a:solidFill>
                <a:latin typeface="Bookman Old Style" pitchFamily="18" charset="0"/>
              </a:rPr>
              <a:t/>
            </a:r>
            <a:br>
              <a:rPr lang="ru-RU" sz="3200" b="1" i="1" dirty="0" smtClean="0"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3200" b="1" i="1" dirty="0" smtClean="0">
                <a:solidFill>
                  <a:srgbClr val="FFFF00"/>
                </a:solidFill>
                <a:latin typeface="Bookman Old Style" pitchFamily="18" charset="0"/>
              </a:rPr>
              <a:t/>
            </a:r>
            <a:br>
              <a:rPr lang="ru-RU" sz="3200" b="1" i="1" dirty="0" smtClean="0"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3200" b="1" i="1" dirty="0" smtClean="0">
                <a:solidFill>
                  <a:srgbClr val="FFFF00"/>
                </a:solidFill>
                <a:latin typeface="Bookman Old Style" pitchFamily="18" charset="0"/>
              </a:rPr>
              <a:t/>
            </a:r>
            <a:br>
              <a:rPr lang="ru-RU" sz="3200" b="1" i="1" dirty="0" smtClean="0">
                <a:solidFill>
                  <a:srgbClr val="FFFF00"/>
                </a:solidFill>
                <a:latin typeface="Bookman Old Style" pitchFamily="18" charset="0"/>
              </a:rPr>
            </a:br>
            <a:endParaRPr lang="ru-RU" sz="3600" b="1" i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72396" y="5214950"/>
            <a:ext cx="1247775" cy="124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010" name="Picture 2" descr="http://lzmed.ru/public/ovix-catalog/foto/catalog/ovix_catalog_10-1208_505_575_9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1500174"/>
            <a:ext cx="3857652" cy="39187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467544" y="1772816"/>
            <a:ext cx="8458200" cy="216024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R="0" algn="ctr" eaLnBrk="1" hangingPunct="1">
              <a:spcBef>
                <a:spcPct val="50000"/>
              </a:spcBef>
            </a:pPr>
            <a:r>
              <a:rPr lang="ru-RU" sz="3200" i="1" cap="none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Эта важная добавка к пище ценилась в древние времена дороже драгоценных </a:t>
            </a:r>
            <a:r>
              <a:rPr lang="ru-RU" sz="3200" i="1" cap="none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металло</a:t>
            </a:r>
            <a:r>
              <a:rPr lang="ru-RU" sz="3200" i="1" cap="none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в</a:t>
            </a:r>
            <a:r>
              <a:rPr lang="ru-RU" sz="3200" i="1" cap="none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 </a:t>
            </a:r>
            <a:r>
              <a:rPr lang="ru-RU" sz="3200" i="1" cap="none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и даже использовалась в качестве заменителя денег</a:t>
            </a:r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260350"/>
            <a:ext cx="7049467" cy="13684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ru-RU" sz="4000" b="1" u="sng" dirty="0" smtClean="0">
                <a:solidFill>
                  <a:srgbClr val="FFFF00"/>
                </a:solidFill>
                <a:latin typeface="Comic Sans MS" pitchFamily="66" charset="0"/>
              </a:rPr>
              <a:t>Здоровое питание - 50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36868" name="Picture 7" descr="P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643438"/>
            <a:ext cx="19097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2214562"/>
            <a:ext cx="8229600" cy="164648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i="1" dirty="0" smtClean="0">
                <a:solidFill>
                  <a:srgbClr val="FFFF00"/>
                </a:solidFill>
                <a:latin typeface="Bookman Old Style" pitchFamily="18" charset="0"/>
              </a:rPr>
              <a:t>Поваренная соль</a:t>
            </a:r>
            <a:endParaRPr lang="ru-RU" sz="5400" b="1" i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5143512"/>
            <a:ext cx="1247775" cy="124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hQegG1YMYe3gSZwFAvzk0de83mN5t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573016"/>
            <a:ext cx="6172200" cy="28346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395536" y="764704"/>
            <a:ext cx="8458200" cy="352839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marR="0" algn="ctr" eaLnBrk="1" hangingPunct="1">
              <a:spcBef>
                <a:spcPct val="50000"/>
              </a:spcBef>
            </a:pPr>
            <a:r>
              <a:rPr lang="ru-RU" sz="3600" i="1" cap="none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Заботясь о здоровье жителей (а наше здоровье не в последнюю очередь зависит от того, что мы едим), власти Манчестера предложили ряду компаний поменять за счет казны некоторые предметы, уменьшив в них количество отверстий. Назовите эти предметы, место которым </a:t>
            </a:r>
            <a:br>
              <a:rPr lang="ru-RU" sz="3600" i="1" cap="none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3600" i="1" cap="none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на кухне.</a:t>
            </a:r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971600" y="0"/>
            <a:ext cx="7049467" cy="1152426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ru-RU" sz="4000" b="1" u="sng" dirty="0" smtClean="0">
                <a:solidFill>
                  <a:srgbClr val="FFFF00"/>
                </a:solidFill>
                <a:latin typeface="Comic Sans MS" pitchFamily="66" charset="0"/>
              </a:rPr>
              <a:t>Здоровое питание - 60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38916" name="Picture 7" descr="P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7198" y="5733256"/>
            <a:ext cx="1036801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1928812"/>
            <a:ext cx="8229600" cy="265231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i="1" dirty="0" smtClean="0">
                <a:solidFill>
                  <a:srgbClr val="FFFF00"/>
                </a:solidFill>
                <a:latin typeface="Bookman Old Style" pitchFamily="18" charset="0"/>
              </a:rPr>
              <a:t/>
            </a:r>
            <a:br>
              <a:rPr lang="ru-RU" sz="5400" b="1" i="1" dirty="0" smtClean="0">
                <a:solidFill>
                  <a:srgbClr val="FFFF00"/>
                </a:solidFill>
                <a:latin typeface="Bookman Old Style" pitchFamily="18" charset="0"/>
              </a:rPr>
            </a:br>
            <a:endParaRPr lang="ru-RU" sz="5400" b="1" i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5143512"/>
            <a:ext cx="1247775" cy="124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691680" y="404664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Comic Sans MS" pitchFamily="66" charset="0"/>
              </a:rPr>
              <a:t>Солонки 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  <a:latin typeface="Comic Sans MS" pitchFamily="66" charset="0"/>
              </a:rPr>
              <a:t>(емкости для специй)</a:t>
            </a:r>
            <a:endParaRPr lang="ru-RU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shop_items_catalog_image318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2204864"/>
            <a:ext cx="4762500" cy="4381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rgbClr val="FFFF00"/>
                </a:solidFill>
                <a:latin typeface="Comic Sans MS" pitchFamily="66" charset="0"/>
              </a:rPr>
              <a:t>Спорт и здоровье - 10</a:t>
            </a:r>
            <a:endParaRPr lang="ru-RU" b="1" u="sng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546" y="2357430"/>
            <a:ext cx="5121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Georgia" pitchFamily="18" charset="0"/>
              </a:rPr>
              <a:t>Самое спортивное женское имя</a:t>
            </a:r>
            <a:endParaRPr lang="ru-RU" sz="3600" b="1" i="1" dirty="0">
              <a:latin typeface="Georgia" pitchFamily="18" charset="0"/>
            </a:endParaRPr>
          </a:p>
        </p:txBody>
      </p:sp>
      <p:pic>
        <p:nvPicPr>
          <p:cNvPr id="4" name="Picture 2" descr="E:\Картинки\227gradcap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5808663"/>
            <a:ext cx="1571625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500063" y="1700809"/>
            <a:ext cx="8458200" cy="3816424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marR="0" algn="ctr" eaLnBrk="1" hangingPunct="1">
              <a:spcBef>
                <a:spcPct val="50000"/>
              </a:spcBef>
            </a:pPr>
            <a:r>
              <a:rPr lang="ru-RU" i="1" cap="none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Способность организма противостоять действию внешних факторов, защитная реакция организма</a:t>
            </a:r>
            <a:br>
              <a:rPr lang="ru-RU" i="1" cap="none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3600" i="1" cap="none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3600" i="1" cap="none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3600" i="1" cap="none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3600" i="1" cap="none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3600" i="1" cap="none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3600" i="1" cap="none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endParaRPr lang="ru-RU" sz="3600" i="1" cap="none" dirty="0" smtClean="0"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4096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39552" y="260350"/>
            <a:ext cx="8208912" cy="1224434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ru-RU" sz="4000" b="1" u="sng" dirty="0" smtClean="0">
                <a:solidFill>
                  <a:srgbClr val="FFFF00"/>
                </a:solidFill>
                <a:latin typeface="Comic Sans MS" pitchFamily="66" charset="0"/>
              </a:rPr>
              <a:t>Человеческий организм- 10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dirty="0" smtClean="0">
              <a:solidFill>
                <a:srgbClr val="FFFF00"/>
              </a:solidFill>
            </a:endParaRPr>
          </a:p>
        </p:txBody>
      </p:sp>
      <p:pic>
        <p:nvPicPr>
          <p:cNvPr id="40964" name="Picture 7" descr="P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1688" y="4929188"/>
            <a:ext cx="17780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8229600" cy="1226989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i="1" dirty="0" smtClean="0">
                <a:solidFill>
                  <a:srgbClr val="FFFF00"/>
                </a:solidFill>
                <a:latin typeface="Bookman Old Style" pitchFamily="18" charset="0"/>
              </a:rPr>
              <a:t>Иммунитет</a:t>
            </a:r>
            <a:endParaRPr lang="ru-RU" sz="5400" b="1" i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5143512"/>
            <a:ext cx="1247775" cy="124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njrcby04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2060848"/>
            <a:ext cx="6444208" cy="337246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1196752"/>
            <a:ext cx="8958263" cy="51845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R="0" algn="ctr" eaLnBrk="1" hangingPunct="1">
              <a:spcBef>
                <a:spcPct val="50000"/>
              </a:spcBef>
            </a:pPr>
            <a:r>
              <a:rPr lang="ru-RU" sz="4800" i="1" cap="none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Тренировка организма холодом</a:t>
            </a:r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0350"/>
            <a:ext cx="8352928" cy="100841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ru-RU" sz="4000" b="1" u="sng" dirty="0" smtClean="0">
                <a:solidFill>
                  <a:srgbClr val="FFFF00"/>
                </a:solidFill>
                <a:latin typeface="Comic Sans MS" pitchFamily="66" charset="0"/>
              </a:rPr>
              <a:t>Человеческий организм - 20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43012" name="Picture 7" descr="P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1688" y="4929188"/>
            <a:ext cx="17780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476672"/>
            <a:ext cx="8229600" cy="30963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i="1" dirty="0" smtClean="0">
                <a:solidFill>
                  <a:srgbClr val="FFFF00"/>
                </a:solidFill>
                <a:latin typeface="Bookman Old Style" pitchFamily="18" charset="0"/>
              </a:rPr>
              <a:t>Закаливание</a:t>
            </a:r>
            <a:endParaRPr lang="ru-RU" sz="5400" b="1" i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5143512"/>
            <a:ext cx="1247775" cy="124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948998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700808"/>
            <a:ext cx="6444208" cy="432539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85786" y="1556792"/>
            <a:ext cx="7772400" cy="302433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i="1" cap="none" dirty="0" smtClean="0">
                <a:solidFill>
                  <a:schemeClr val="tx1"/>
                </a:solidFill>
                <a:latin typeface="Bookman Old Style" pitchFamily="18" charset="0"/>
              </a:rPr>
              <a:t>Какое вещество вырабатывают надпочечники</a:t>
            </a:r>
            <a:endParaRPr lang="ru-RU" sz="4400" i="1" cap="none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5059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1"/>
            <a:ext cx="8424936" cy="1196751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ru-RU" sz="4000" b="1" u="sng" dirty="0" smtClean="0">
                <a:solidFill>
                  <a:srgbClr val="FFFF00"/>
                </a:solidFill>
                <a:latin typeface="Comic Sans MS" pitchFamily="66" charset="0"/>
              </a:rPr>
              <a:t>Человеческий организм- 30</a:t>
            </a:r>
          </a:p>
        </p:txBody>
      </p:sp>
      <p:pic>
        <p:nvPicPr>
          <p:cNvPr id="45060" name="Picture 7" descr="P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13" y="4714875"/>
            <a:ext cx="17780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404665"/>
            <a:ext cx="8229600" cy="201622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rgbClr val="FFFF00"/>
                </a:solidFill>
                <a:latin typeface="Bookman Old Style" pitchFamily="18" charset="0"/>
              </a:rPr>
              <a:t>Адреналин и норадреналин</a:t>
            </a:r>
            <a:endParaRPr lang="ru-RU" sz="44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5143512"/>
            <a:ext cx="1247775" cy="124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noradrenalin-ve-adrenal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2348880"/>
            <a:ext cx="6372200" cy="27995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179512" y="548680"/>
            <a:ext cx="8458200" cy="4176464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R="0" algn="ctr" eaLnBrk="1" hangingPunct="1">
              <a:spcBef>
                <a:spcPct val="50000"/>
              </a:spcBef>
            </a:pPr>
            <a:r>
              <a:rPr lang="ru-RU" i="1" cap="none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i="1" cap="none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3600" i="1" cap="none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Какую группу крови имеет универсальный донор, чья кровь подходит всем?</a:t>
            </a:r>
            <a:endParaRPr lang="ru-RU" i="1" cap="none" dirty="0" smtClean="0"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4710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9512" y="0"/>
            <a:ext cx="8280920" cy="1340768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ru-RU" sz="4000" b="1" u="sng" dirty="0" smtClean="0">
                <a:solidFill>
                  <a:srgbClr val="FFFF00"/>
                </a:solidFill>
                <a:latin typeface="Comic Sans MS" pitchFamily="66" charset="0"/>
              </a:rPr>
              <a:t>Человеческий организм - 40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47108" name="Picture 7" descr="P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5397882"/>
            <a:ext cx="1345952" cy="146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260649"/>
            <a:ext cx="8229600" cy="280831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satMod val="20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ru-RU" sz="5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5143512"/>
            <a:ext cx="1247775" cy="124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http://www.tunnel.ru/i/post/25/250006/341929/at9538110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733425"/>
            <a:ext cx="3333760" cy="376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285750" y="1556793"/>
            <a:ext cx="8458200" cy="3600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R="0" algn="ctr" eaLnBrk="1" hangingPunct="1">
              <a:spcBef>
                <a:spcPct val="50000"/>
              </a:spcBef>
            </a:pPr>
            <a:r>
              <a:rPr lang="ru-RU" i="1" cap="none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Какой человеческий орган не меняет размеры с рождения до смерти?</a:t>
            </a:r>
          </a:p>
        </p:txBody>
      </p:sp>
      <p:sp>
        <p:nvSpPr>
          <p:cNvPr id="4915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3568" y="260648"/>
            <a:ext cx="7696944" cy="134076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ru-RU" sz="4000" b="1" u="sng" dirty="0" smtClean="0">
                <a:solidFill>
                  <a:srgbClr val="FFFF00"/>
                </a:solidFill>
                <a:latin typeface="Comic Sans MS" pitchFamily="66" charset="0"/>
              </a:rPr>
              <a:t>Человеческий организм - 50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49156" name="Picture 7" descr="P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1688" y="4929188"/>
            <a:ext cx="17780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7772400" cy="475252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5400" b="1" i="1" dirty="0" smtClean="0">
                <a:solidFill>
                  <a:srgbClr val="FFFF00"/>
                </a:solidFill>
                <a:latin typeface="Bookman Old Style" pitchFamily="18" charset="0"/>
              </a:rPr>
              <a:t>Глаз</a:t>
            </a:r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43834" y="5214950"/>
            <a:ext cx="1247775" cy="124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3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340768"/>
            <a:ext cx="6876256" cy="386789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00364" y="2786058"/>
            <a:ext cx="3111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Georgia" pitchFamily="18" charset="0"/>
              </a:rPr>
              <a:t>Олимпиада</a:t>
            </a:r>
            <a:endParaRPr lang="ru-RU" sz="36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58082" y="5286388"/>
            <a:ext cx="1247775" cy="124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ttp://cliparts.co/cliparts/6ir/6Kj/6ir6KjriK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500438"/>
            <a:ext cx="3470278" cy="24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772400" cy="116651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u="sng" dirty="0" smtClean="0">
                <a:solidFill>
                  <a:srgbClr val="FFFF00"/>
                </a:solidFill>
                <a:latin typeface="Comic Sans MS" pitchFamily="66" charset="0"/>
              </a:rPr>
              <a:t>Человеческий организм- 60</a:t>
            </a:r>
            <a:endParaRPr lang="ru-RU" b="1" u="sng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1203" name="Содержимое 2"/>
          <p:cNvSpPr>
            <a:spLocks noGrp="1"/>
          </p:cNvSpPr>
          <p:nvPr>
            <p:ph idx="1"/>
          </p:nvPr>
        </p:nvSpPr>
        <p:spPr>
          <a:xfrm>
            <a:off x="914400" y="1556792"/>
            <a:ext cx="7772400" cy="479955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400" b="1" i="1" dirty="0" smtClean="0">
                <a:latin typeface="Bookman Old Style" pitchFamily="18" charset="0"/>
              </a:rPr>
              <a:t>В нашей стране от этого заболевания страдает почти 100% населения</a:t>
            </a:r>
          </a:p>
        </p:txBody>
      </p:sp>
      <p:pic>
        <p:nvPicPr>
          <p:cNvPr id="51204" name="Picture 7" descr="P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25" y="4857750"/>
            <a:ext cx="1492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Содержимое 2"/>
          <p:cNvSpPr>
            <a:spLocks noGrp="1"/>
          </p:cNvSpPr>
          <p:nvPr>
            <p:ph idx="1"/>
          </p:nvPr>
        </p:nvSpPr>
        <p:spPr>
          <a:xfrm>
            <a:off x="755576" y="188640"/>
            <a:ext cx="7772400" cy="108012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5400" b="1" i="1" dirty="0" smtClean="0">
                <a:solidFill>
                  <a:srgbClr val="FFFF00"/>
                </a:solidFill>
                <a:latin typeface="Bookman Old Style" pitchFamily="18" charset="0"/>
              </a:rPr>
              <a:t>Кариес</a:t>
            </a:r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43834" y="5214950"/>
            <a:ext cx="1247775" cy="124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1556792"/>
            <a:ext cx="5897288" cy="44644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500063"/>
            <a:ext cx="8358188" cy="1571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FFFF00"/>
                </a:solidFill>
                <a:latin typeface="Comic Sans MS" pitchFamily="66" charset="0"/>
              </a:rPr>
              <a:t>Термины - 10</a:t>
            </a:r>
          </a:p>
        </p:txBody>
      </p:sp>
      <p:sp>
        <p:nvSpPr>
          <p:cNvPr id="53251" name="Прямоугольник 3"/>
          <p:cNvSpPr>
            <a:spLocks noChangeArrowheads="1"/>
          </p:cNvSpPr>
          <p:nvPr/>
        </p:nvSpPr>
        <p:spPr bwMode="auto">
          <a:xfrm>
            <a:off x="428625" y="1714500"/>
            <a:ext cx="835818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 dirty="0" smtClean="0">
                <a:latin typeface="Bookman Old Style" pitchFamily="18" charset="0"/>
              </a:rPr>
              <a:t>Как называется нарушение нормальной жизнедеятельности организма?</a:t>
            </a:r>
          </a:p>
        </p:txBody>
      </p:sp>
      <p:pic>
        <p:nvPicPr>
          <p:cNvPr id="53252" name="Picture 7" descr="P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13" y="4643438"/>
            <a:ext cx="1849437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1268760"/>
            <a:ext cx="8229600" cy="381642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i="1" dirty="0" smtClean="0">
                <a:solidFill>
                  <a:srgbClr val="FFFF00"/>
                </a:solidFill>
                <a:latin typeface="Bookman Old Style" pitchFamily="18" charset="0"/>
              </a:rPr>
              <a:t/>
            </a:r>
            <a:br>
              <a:rPr lang="ru-RU" sz="5400" b="1" i="1" dirty="0" smtClean="0"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5400" b="1" i="1" dirty="0" smtClean="0">
                <a:solidFill>
                  <a:srgbClr val="FFFF00"/>
                </a:solidFill>
                <a:latin typeface="Bookman Old Style" pitchFamily="18" charset="0"/>
              </a:rPr>
              <a:t>Болезнь</a:t>
            </a:r>
            <a:endParaRPr lang="ru-RU" sz="5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5143512"/>
            <a:ext cx="1247775" cy="124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ee37a9586c3e18008a6f2e5c4e1808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3212976"/>
            <a:ext cx="5580112" cy="313842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19" y="500063"/>
            <a:ext cx="8535293" cy="1571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FFFF00"/>
                </a:solidFill>
                <a:latin typeface="Comic Sans MS" pitchFamily="66" charset="0"/>
              </a:rPr>
              <a:t>Термины - 20</a:t>
            </a:r>
          </a:p>
        </p:txBody>
      </p:sp>
      <p:sp>
        <p:nvSpPr>
          <p:cNvPr id="55299" name="Прямоугольник 3"/>
          <p:cNvSpPr>
            <a:spLocks noChangeArrowheads="1"/>
          </p:cNvSpPr>
          <p:nvPr/>
        </p:nvSpPr>
        <p:spPr bwMode="auto">
          <a:xfrm>
            <a:off x="428625" y="1484784"/>
            <a:ext cx="83581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3600" b="1" i="1" dirty="0" smtClean="0">
              <a:latin typeface="Bookman Old Style" pitchFamily="18" charset="0"/>
            </a:endParaRPr>
          </a:p>
          <a:p>
            <a:pPr algn="ctr"/>
            <a:r>
              <a:rPr lang="ru-RU" sz="3600" b="1" i="1" dirty="0" smtClean="0">
                <a:latin typeface="Bookman Old Style" pitchFamily="18" charset="0"/>
              </a:rPr>
              <a:t>Эмоциональное выражение потребности человека в пище</a:t>
            </a:r>
          </a:p>
          <a:p>
            <a:pPr algn="ctr"/>
            <a:endParaRPr lang="ru-RU" sz="3600" b="1" dirty="0">
              <a:latin typeface="Corbel" pitchFamily="34" charset="0"/>
            </a:endParaRPr>
          </a:p>
        </p:txBody>
      </p:sp>
      <p:pic>
        <p:nvPicPr>
          <p:cNvPr id="55300" name="Picture 7" descr="P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4714875"/>
            <a:ext cx="17780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1"/>
            <a:ext cx="8229600" cy="177281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satMod val="20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5400" b="1" i="1" dirty="0" smtClean="0">
                <a:solidFill>
                  <a:srgbClr val="FFFF00"/>
                </a:solidFill>
                <a:latin typeface="Bookman Old Style" pitchFamily="18" charset="0"/>
              </a:rPr>
              <a:t>Аппетит</a:t>
            </a:r>
            <a:endParaRPr lang="ru-RU" sz="54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5143512"/>
            <a:ext cx="1247775" cy="124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988840"/>
            <a:ext cx="6588224" cy="370587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1" y="500063"/>
            <a:ext cx="8607301" cy="1571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FFFF00"/>
                </a:solidFill>
                <a:latin typeface="Comic Sans MS" pitchFamily="66" charset="0"/>
              </a:rPr>
              <a:t>Термины - 30</a:t>
            </a:r>
          </a:p>
        </p:txBody>
      </p:sp>
      <p:sp>
        <p:nvSpPr>
          <p:cNvPr id="57347" name="Прямоугольник 3"/>
          <p:cNvSpPr>
            <a:spLocks noChangeArrowheads="1"/>
          </p:cNvSpPr>
          <p:nvPr/>
        </p:nvSpPr>
        <p:spPr bwMode="auto">
          <a:xfrm>
            <a:off x="428625" y="1714500"/>
            <a:ext cx="83581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400" b="1" dirty="0" smtClean="0">
              <a:latin typeface="Corbel" pitchFamily="34" charset="0"/>
            </a:endParaRPr>
          </a:p>
          <a:p>
            <a:pPr algn="ctr"/>
            <a:endParaRPr lang="ru-RU" sz="4400" b="1" dirty="0">
              <a:latin typeface="Corbel" pitchFamily="34" charset="0"/>
            </a:endParaRPr>
          </a:p>
        </p:txBody>
      </p:sp>
      <p:pic>
        <p:nvPicPr>
          <p:cNvPr id="57348" name="Picture 7" descr="P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5238750"/>
            <a:ext cx="1492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1628800"/>
            <a:ext cx="81597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Georgia" pitchFamily="18" charset="0"/>
              </a:rPr>
              <a:t>Назовите раздел профилактической медицины, изучающий влияние внешней среды на организм человека, занимающийся нормированием этих факторов и установлением предельно-допустимых условий</a:t>
            </a:r>
            <a:endParaRPr lang="ru-RU" sz="32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87220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satMod val="20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5400" b="1" i="1" dirty="0" smtClean="0">
                <a:solidFill>
                  <a:srgbClr val="FFFF00"/>
                </a:solidFill>
                <a:latin typeface="Bookman Old Style" pitchFamily="18" charset="0"/>
              </a:rPr>
              <a:t>Гигиена</a:t>
            </a:r>
            <a:endParaRPr lang="ru-RU" sz="54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5143512"/>
            <a:ext cx="1247775" cy="124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product_detailed_image_219129_433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1484784"/>
            <a:ext cx="3533949" cy="510054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1" y="500063"/>
            <a:ext cx="8607301" cy="1571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FFFF00"/>
                </a:solidFill>
                <a:latin typeface="Comic Sans MS" pitchFamily="66" charset="0"/>
              </a:rPr>
              <a:t>Термины - 40</a:t>
            </a:r>
          </a:p>
        </p:txBody>
      </p:sp>
      <p:sp>
        <p:nvSpPr>
          <p:cNvPr id="59395" name="Прямоугольник 3"/>
          <p:cNvSpPr>
            <a:spLocks noChangeArrowheads="1"/>
          </p:cNvSpPr>
          <p:nvPr/>
        </p:nvSpPr>
        <p:spPr bwMode="auto">
          <a:xfrm>
            <a:off x="428625" y="1714500"/>
            <a:ext cx="835818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 dirty="0" smtClean="0">
                <a:latin typeface="Bookman Old Style" pitchFamily="18" charset="0"/>
              </a:rPr>
              <a:t>При недостатке в организме этого элемента наступает малокровие (анемия). Назовите этот элемент</a:t>
            </a:r>
            <a:endParaRPr lang="ru-RU" sz="6600" b="1" i="1" dirty="0">
              <a:latin typeface="Bookman Old Style" pitchFamily="18" charset="0"/>
            </a:endParaRPr>
          </a:p>
        </p:txBody>
      </p:sp>
      <p:pic>
        <p:nvPicPr>
          <p:cNvPr id="59396" name="Picture 7" descr="P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4773613"/>
            <a:ext cx="1920875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476672"/>
            <a:ext cx="8229600" cy="10081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i="1" dirty="0" smtClean="0">
                <a:solidFill>
                  <a:srgbClr val="FFFF00"/>
                </a:solidFill>
                <a:latin typeface="Bookman Old Style" pitchFamily="18" charset="0"/>
              </a:rPr>
              <a:t>Железо</a:t>
            </a:r>
            <a:endParaRPr lang="ru-RU" sz="5400" dirty="0">
              <a:solidFill>
                <a:schemeClr val="tx2">
                  <a:satMod val="20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5143512"/>
            <a:ext cx="1247775" cy="124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000500896_1-db49e7c65204e98dba031c1ab9d4b46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1988840"/>
            <a:ext cx="3995936" cy="299695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rgbClr val="FFFF00"/>
                </a:solidFill>
                <a:latin typeface="Comic Sans MS" pitchFamily="66" charset="0"/>
              </a:rPr>
              <a:t>Спорт и здоровье - 20</a:t>
            </a:r>
            <a:endParaRPr lang="ru-RU" b="1" u="sng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2428868"/>
            <a:ext cx="68547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Georgia" pitchFamily="18" charset="0"/>
              </a:rPr>
              <a:t>Какой вид спорта можно </a:t>
            </a:r>
          </a:p>
          <a:p>
            <a:r>
              <a:rPr lang="ru-RU" sz="3600" b="1" i="1" dirty="0" smtClean="0">
                <a:latin typeface="Georgia" pitchFamily="18" charset="0"/>
              </a:rPr>
              <a:t>назвать исключительно </a:t>
            </a:r>
          </a:p>
          <a:p>
            <a:pPr algn="ctr"/>
            <a:r>
              <a:rPr lang="ru-RU" sz="3600" b="1" i="1" dirty="0" smtClean="0">
                <a:latin typeface="Georgia" pitchFamily="18" charset="0"/>
              </a:rPr>
              <a:t>женским?</a:t>
            </a:r>
            <a:endParaRPr lang="ru-RU" sz="3600" b="1" i="1" dirty="0">
              <a:latin typeface="Georgia" pitchFamily="18" charset="0"/>
            </a:endParaRPr>
          </a:p>
        </p:txBody>
      </p:sp>
      <p:pic>
        <p:nvPicPr>
          <p:cNvPr id="4" name="Picture 2" descr="E:\Картинки\227gradcap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5808663"/>
            <a:ext cx="1571625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19" y="500063"/>
            <a:ext cx="8535293" cy="1571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FFFF00"/>
                </a:solidFill>
                <a:latin typeface="Comic Sans MS" pitchFamily="66" charset="0"/>
              </a:rPr>
              <a:t>Термины - 50</a:t>
            </a:r>
          </a:p>
        </p:txBody>
      </p:sp>
      <p:sp>
        <p:nvSpPr>
          <p:cNvPr id="61443" name="Прямоугольник 3"/>
          <p:cNvSpPr>
            <a:spLocks noChangeArrowheads="1"/>
          </p:cNvSpPr>
          <p:nvPr/>
        </p:nvSpPr>
        <p:spPr bwMode="auto">
          <a:xfrm>
            <a:off x="428625" y="1714500"/>
            <a:ext cx="83581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Georgia" pitchFamily="18" charset="0"/>
              </a:rPr>
              <a:t>Как называется повышенная чувствительность организма к воздействию факторов окружающей среды?</a:t>
            </a:r>
            <a:endParaRPr lang="ru-RU" sz="3600" b="1" i="1" dirty="0">
              <a:latin typeface="Georgia" pitchFamily="18" charset="0"/>
            </a:endParaRPr>
          </a:p>
        </p:txBody>
      </p:sp>
      <p:pic>
        <p:nvPicPr>
          <p:cNvPr id="61444" name="Picture 7" descr="P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63" y="4541838"/>
            <a:ext cx="2135187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88" y="188640"/>
            <a:ext cx="8229600" cy="331236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satMod val="20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5400" b="1" i="1" dirty="0" smtClean="0">
                <a:solidFill>
                  <a:srgbClr val="FFFF00"/>
                </a:solidFill>
                <a:latin typeface="Bookman Old Style" pitchFamily="18" charset="0"/>
              </a:rPr>
              <a:t>Аллергия</a:t>
            </a:r>
            <a:endParaRPr lang="ru-RU" dirty="0">
              <a:solidFill>
                <a:schemeClr val="tx2">
                  <a:satMod val="20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5143512"/>
            <a:ext cx="1247775" cy="124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1437648159_allergiya-pitanie-pri-lecheni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1988840"/>
            <a:ext cx="5590981" cy="35558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0" y="500063"/>
            <a:ext cx="6929438" cy="1571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FFFF00"/>
                </a:solidFill>
                <a:latin typeface="Comic Sans MS" pitchFamily="66" charset="0"/>
              </a:rPr>
              <a:t>Термины - 60</a:t>
            </a:r>
          </a:p>
        </p:txBody>
      </p:sp>
      <p:pic>
        <p:nvPicPr>
          <p:cNvPr id="63492" name="Picture 7" descr="P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619625"/>
            <a:ext cx="20637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428625" y="1714500"/>
            <a:ext cx="8358188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latin typeface="Corbel" pitchFamily="34" charset="0"/>
            </a:endParaRPr>
          </a:p>
          <a:p>
            <a:pPr algn="ctr"/>
            <a:r>
              <a:rPr lang="ru-RU" sz="3600" b="1" i="1" dirty="0" smtClean="0">
                <a:latin typeface="Georgia" pitchFamily="18" charset="0"/>
              </a:rPr>
              <a:t>Как называется состояние благополучия, характеризующееся отсутствием болезненного проявления?</a:t>
            </a:r>
            <a:endParaRPr lang="ru-RU" sz="36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1628800"/>
            <a:ext cx="8229600" cy="194421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satMod val="20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ru-RU" dirty="0">
              <a:solidFill>
                <a:schemeClr val="tx2">
                  <a:satMod val="20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5286388"/>
            <a:ext cx="1247775" cy="124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57188" y="188640"/>
            <a:ext cx="8229600" cy="331236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ru-RU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400" b="1" i="1" u="none" strike="noStrike" kern="1200" cap="none" spc="-10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Здоровье</a:t>
            </a:r>
            <a:endParaRPr kumimoji="0" lang="ru-RU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7" name="Рисунок 6" descr="ZDOROV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1916832"/>
            <a:ext cx="5532407" cy="414800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0" y="500063"/>
            <a:ext cx="6929438" cy="1571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FFFF00"/>
                </a:solidFill>
                <a:latin typeface="Comic Sans MS" pitchFamily="66" charset="0"/>
              </a:rPr>
              <a:t>Известные люди - 10</a:t>
            </a:r>
          </a:p>
        </p:txBody>
      </p:sp>
      <p:sp>
        <p:nvSpPr>
          <p:cNvPr id="65539" name="Прямоугольник 3"/>
          <p:cNvSpPr>
            <a:spLocks noChangeArrowheads="1"/>
          </p:cNvSpPr>
          <p:nvPr/>
        </p:nvSpPr>
        <p:spPr bwMode="auto">
          <a:xfrm>
            <a:off x="428625" y="1772816"/>
            <a:ext cx="83581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Corbel" pitchFamily="34" charset="0"/>
              </a:rPr>
              <a:t>Что назвал Леонардо да Винчи </a:t>
            </a:r>
          </a:p>
          <a:p>
            <a:pPr algn="ctr"/>
            <a:r>
              <a:rPr lang="ru-RU" sz="4400" b="1" dirty="0" smtClean="0">
                <a:latin typeface="Corbel" pitchFamily="34" charset="0"/>
              </a:rPr>
              <a:t>«соком жизни»?</a:t>
            </a:r>
            <a:endParaRPr lang="ru-RU" sz="4400" b="1" dirty="0">
              <a:latin typeface="Corbel" pitchFamily="34" charset="0"/>
            </a:endParaRPr>
          </a:p>
        </p:txBody>
      </p:sp>
      <p:pic>
        <p:nvPicPr>
          <p:cNvPr id="65540" name="Picture 7" descr="P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5138" y="4572000"/>
            <a:ext cx="21066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717032"/>
            <a:ext cx="2686050" cy="20478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88" y="1357313"/>
            <a:ext cx="8229600" cy="1571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800" b="1" dirty="0" smtClean="0">
                <a:solidFill>
                  <a:srgbClr val="FFFF00"/>
                </a:solidFill>
                <a:latin typeface="Comic Sans MS" pitchFamily="66" charset="0"/>
              </a:rPr>
              <a:t> </a:t>
            </a:r>
            <a:r>
              <a:rPr lang="ru-RU" sz="8800" dirty="0" smtClean="0">
                <a:solidFill>
                  <a:srgbClr val="FFFF00"/>
                </a:solidFill>
                <a:latin typeface="Comic Sans MS" pitchFamily="66" charset="0"/>
              </a:rPr>
              <a:t>Вода</a:t>
            </a:r>
            <a:endParaRPr lang="ru-RU" sz="13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5286388"/>
            <a:ext cx="1247775" cy="124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image-201511241408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2924944"/>
            <a:ext cx="4572000" cy="304085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0" y="500063"/>
            <a:ext cx="6929438" cy="1571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FFFF00"/>
                </a:solidFill>
                <a:latin typeface="Comic Sans MS" pitchFamily="66" charset="0"/>
              </a:rPr>
              <a:t>Известные люди - 20</a:t>
            </a:r>
          </a:p>
        </p:txBody>
      </p:sp>
      <p:sp>
        <p:nvSpPr>
          <p:cNvPr id="67587" name="Прямоугольник 3"/>
          <p:cNvSpPr>
            <a:spLocks noChangeArrowheads="1"/>
          </p:cNvSpPr>
          <p:nvPr/>
        </p:nvSpPr>
        <p:spPr bwMode="auto">
          <a:xfrm>
            <a:off x="3995935" y="1700808"/>
            <a:ext cx="475776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orbel" pitchFamily="34" charset="0"/>
              </a:rPr>
              <a:t>В честь какого ученого в Санкт-Петербурге на Аптекарском острове установили памятник собаке?</a:t>
            </a:r>
            <a:endParaRPr lang="ru-RU" sz="3600" b="1" dirty="0">
              <a:latin typeface="Corbel" pitchFamily="34" charset="0"/>
            </a:endParaRPr>
          </a:p>
        </p:txBody>
      </p:sp>
      <p:pic>
        <p:nvPicPr>
          <p:cNvPr id="67588" name="Picture 7" descr="P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6900" y="4714875"/>
            <a:ext cx="19748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625132coz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268760"/>
            <a:ext cx="3514725" cy="52863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571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satMod val="20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5400" b="1" i="1" dirty="0" smtClean="0">
                <a:solidFill>
                  <a:srgbClr val="FFFF00"/>
                </a:solidFill>
                <a:latin typeface="Bookman Old Style" pitchFamily="18" charset="0"/>
              </a:rPr>
              <a:t>И.П. Павлов</a:t>
            </a:r>
            <a:endParaRPr lang="ru-RU" sz="54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5286388"/>
            <a:ext cx="1247775" cy="124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800px-Ivan_Pavlov_NLM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1556792"/>
            <a:ext cx="3514193" cy="495061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0" y="500063"/>
            <a:ext cx="6929438" cy="1571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FFFF00"/>
                </a:solidFill>
                <a:latin typeface="Comic Sans MS" pitchFamily="66" charset="0"/>
              </a:rPr>
              <a:t>Известные люди - 30</a:t>
            </a:r>
          </a:p>
        </p:txBody>
      </p:sp>
      <p:sp>
        <p:nvSpPr>
          <p:cNvPr id="69635" name="Прямоугольник 3"/>
          <p:cNvSpPr>
            <a:spLocks noChangeArrowheads="1"/>
          </p:cNvSpPr>
          <p:nvPr/>
        </p:nvSpPr>
        <p:spPr bwMode="auto">
          <a:xfrm>
            <a:off x="428625" y="2348879"/>
            <a:ext cx="83581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orbel" pitchFamily="34" charset="0"/>
              </a:rPr>
              <a:t>Клятва, даваемая медиками при получении диплома</a:t>
            </a:r>
            <a:endParaRPr lang="ru-RU" sz="3600" b="1" dirty="0">
              <a:latin typeface="Corbel" pitchFamily="34" charset="0"/>
            </a:endParaRPr>
          </a:p>
        </p:txBody>
      </p:sp>
      <p:pic>
        <p:nvPicPr>
          <p:cNvPr id="69636" name="Picture 7" descr="P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4697413"/>
            <a:ext cx="19923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1484784"/>
            <a:ext cx="8229600" cy="29523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satMod val="20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ru-RU" sz="54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5286388"/>
            <a:ext cx="1247775" cy="124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28625" y="1628800"/>
            <a:ext cx="8229600" cy="585763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Клятва</a:t>
            </a:r>
            <a:r>
              <a:rPr kumimoji="0" lang="ru-RU" sz="5400" b="1" i="0" u="none" strike="noStrike" kern="1200" cap="none" spc="-10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Гиппократа</a:t>
            </a:r>
            <a:endParaRPr kumimoji="0" lang="ru-RU" sz="5400" b="1" i="0" u="none" strike="noStrike" kern="1200" cap="none" spc="-1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" name="Рисунок 5" descr="Hippocrates_rube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2636912"/>
            <a:ext cx="2599880" cy="36300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7356" y="1214422"/>
            <a:ext cx="5656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  <a:latin typeface="Georgia" pitchFamily="18" charset="0"/>
              </a:rPr>
              <a:t>Художественная </a:t>
            </a:r>
          </a:p>
          <a:p>
            <a:pPr algn="ctr"/>
            <a:r>
              <a:rPr lang="ru-RU" sz="3600" b="1" i="1" dirty="0" smtClean="0">
                <a:solidFill>
                  <a:srgbClr val="FFFF00"/>
                </a:solidFill>
                <a:latin typeface="Georgia" pitchFamily="18" charset="0"/>
              </a:rPr>
              <a:t>гимнастика</a:t>
            </a:r>
            <a:endParaRPr lang="ru-RU" sz="36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58082" y="5286388"/>
            <a:ext cx="1247775" cy="124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ttps://im2-tub-ru.yandex.net/i?id=bf918ddff2634b6e048345183f1456cc&amp;n=33&amp;h=215&amp;w=34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643182"/>
            <a:ext cx="32766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0" y="500063"/>
            <a:ext cx="6929438" cy="1571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FFFF00"/>
                </a:solidFill>
                <a:latin typeface="Comic Sans MS" pitchFamily="66" charset="0"/>
              </a:rPr>
              <a:t>Известные люди - 40</a:t>
            </a:r>
          </a:p>
        </p:txBody>
      </p:sp>
      <p:sp>
        <p:nvSpPr>
          <p:cNvPr id="71683" name="Прямоугольник 3"/>
          <p:cNvSpPr>
            <a:spLocks noChangeArrowheads="1"/>
          </p:cNvSpPr>
          <p:nvPr/>
        </p:nvSpPr>
        <p:spPr bwMode="auto">
          <a:xfrm>
            <a:off x="3779911" y="2204862"/>
            <a:ext cx="500690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orbel" pitchFamily="34" charset="0"/>
              </a:rPr>
              <a:t>Продолжите фразу Владимира Леви:</a:t>
            </a:r>
          </a:p>
          <a:p>
            <a:pPr algn="ctr"/>
            <a:r>
              <a:rPr lang="ru-RU" sz="3600" b="1" dirty="0" smtClean="0">
                <a:latin typeface="Corbel" pitchFamily="34" charset="0"/>
              </a:rPr>
              <a:t>«Жизнь делает жизнью…»</a:t>
            </a:r>
          </a:p>
          <a:p>
            <a:pPr algn="ctr"/>
            <a:r>
              <a:rPr lang="ru-RU" sz="3600" b="1" dirty="0" smtClean="0">
                <a:latin typeface="Corbel" pitchFamily="34" charset="0"/>
              </a:rPr>
              <a:t>ЧТО?</a:t>
            </a:r>
            <a:endParaRPr lang="ru-RU" sz="3600" b="1" dirty="0">
              <a:latin typeface="Corbel" pitchFamily="34" charset="0"/>
            </a:endParaRPr>
          </a:p>
        </p:txBody>
      </p:sp>
      <p:pic>
        <p:nvPicPr>
          <p:cNvPr id="71684" name="Picture 7" descr="P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5238750"/>
            <a:ext cx="1492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riruchenie-straha-vladimir-levi-38566-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916832"/>
            <a:ext cx="2938584" cy="384345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8229600" cy="135729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satMod val="20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5400" b="1" i="1" dirty="0" smtClean="0">
                <a:solidFill>
                  <a:srgbClr val="FFFF00"/>
                </a:solidFill>
                <a:latin typeface="Bookman Old Style" pitchFamily="18" charset="0"/>
              </a:rPr>
              <a:t>Движение</a:t>
            </a:r>
            <a:endParaRPr lang="ru-RU" sz="54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5286388"/>
            <a:ext cx="1247775" cy="124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6" name="Picture 2" descr="http://kamozin.com/storage/common/3/g/b12489537e214ca68d62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571612"/>
            <a:ext cx="5143536" cy="355959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0" y="500063"/>
            <a:ext cx="6929438" cy="1571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FFFF00"/>
                </a:solidFill>
                <a:latin typeface="Comic Sans MS" pitchFamily="66" charset="0"/>
              </a:rPr>
              <a:t>Известные люди - 50</a:t>
            </a:r>
          </a:p>
        </p:txBody>
      </p:sp>
      <p:sp>
        <p:nvSpPr>
          <p:cNvPr id="73731" name="Прямоугольник 3"/>
          <p:cNvSpPr>
            <a:spLocks noChangeArrowheads="1"/>
          </p:cNvSpPr>
          <p:nvPr/>
        </p:nvSpPr>
        <p:spPr bwMode="auto">
          <a:xfrm>
            <a:off x="467544" y="1484784"/>
            <a:ext cx="83581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Bookman Old Style" pitchFamily="18" charset="0"/>
              </a:rPr>
              <a:t>Как зовут знаменитую французскую певицу, которая умерла от наркомании?</a:t>
            </a:r>
            <a:endParaRPr lang="ru-RU" sz="3600" b="1" dirty="0">
              <a:latin typeface="Corbel" pitchFamily="34" charset="0"/>
            </a:endParaRPr>
          </a:p>
        </p:txBody>
      </p:sp>
      <p:pic>
        <p:nvPicPr>
          <p:cNvPr id="73732" name="Picture 7" descr="P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5238750"/>
            <a:ext cx="1492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dith-piaf-no-regrets-mp3-5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3356992"/>
            <a:ext cx="4091947" cy="30689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1628800"/>
            <a:ext cx="8229600" cy="5857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800" b="1" i="1" dirty="0" err="1" smtClean="0">
                <a:solidFill>
                  <a:srgbClr val="FFFF00"/>
                </a:solidFill>
                <a:latin typeface="Comic Sans MS" pitchFamily="66" charset="0"/>
              </a:rPr>
              <a:t>Эдит</a:t>
            </a:r>
            <a:r>
              <a:rPr lang="ru-RU" sz="8800" b="1" i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8800" b="1" i="1" dirty="0" err="1" smtClean="0">
                <a:solidFill>
                  <a:srgbClr val="FFFF00"/>
                </a:solidFill>
                <a:latin typeface="Comic Sans MS" pitchFamily="66" charset="0"/>
              </a:rPr>
              <a:t>Пиаф</a:t>
            </a:r>
            <a:endParaRPr lang="ru-RU" sz="8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5286388"/>
            <a:ext cx="1247775" cy="124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0" y="500063"/>
            <a:ext cx="6929438" cy="1571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FFFF00"/>
                </a:solidFill>
                <a:latin typeface="Comic Sans MS" pitchFamily="66" charset="0"/>
              </a:rPr>
              <a:t>Известные люди - 60</a:t>
            </a:r>
          </a:p>
        </p:txBody>
      </p:sp>
      <p:pic>
        <p:nvPicPr>
          <p:cNvPr id="75780" name="Picture 7" descr="P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5238750"/>
            <a:ext cx="1492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39552" y="1412776"/>
            <a:ext cx="76130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Georgia" pitchFamily="18" charset="0"/>
              </a:rPr>
              <a:t>Известный пропагандист этого метода лечения Поль </a:t>
            </a:r>
            <a:r>
              <a:rPr lang="ru-RU" sz="2800" b="1" i="1" dirty="0" err="1" smtClean="0">
                <a:latin typeface="Georgia" pitchFamily="18" charset="0"/>
              </a:rPr>
              <a:t>Брегг</a:t>
            </a:r>
            <a:r>
              <a:rPr lang="ru-RU" sz="2800" b="1" i="1" dirty="0" smtClean="0">
                <a:latin typeface="Georgia" pitchFamily="18" charset="0"/>
              </a:rPr>
              <a:t> прожил 96 лет, причем погиб он катаясь по морским волнам на водных лыжах. Какой метод он пропагандировал?</a:t>
            </a:r>
            <a:endParaRPr lang="ru-RU" sz="2800" b="1" i="1" dirty="0">
              <a:latin typeface="Georgia" pitchFamily="18" charset="0"/>
            </a:endParaRPr>
          </a:p>
        </p:txBody>
      </p:sp>
      <p:pic>
        <p:nvPicPr>
          <p:cNvPr id="5" name="Рисунок 4" descr="1456271944_po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4005064"/>
            <a:ext cx="4114800" cy="26517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88" y="1556792"/>
            <a:ext cx="8229600" cy="72920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satMod val="20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ru-RU" sz="54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5286388"/>
            <a:ext cx="1247775" cy="124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761726" y="1071546"/>
            <a:ext cx="8382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FF00"/>
                </a:solidFill>
                <a:latin typeface="Georgia" pitchFamily="18" charset="0"/>
              </a:rPr>
              <a:t>Лечебное голодание</a:t>
            </a:r>
            <a:endParaRPr lang="ru-RU" sz="54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2050" name="Picture 2" descr="http://svopi.ru/uploads/posts/2015-10/1445685443_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2143116"/>
            <a:ext cx="4918007" cy="24590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576064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i="1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Всё хорошо, что хорошо кончается!</a:t>
            </a:r>
            <a:r>
              <a:rPr lang="en-US" sz="5400" b="1" i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/>
            </a:r>
            <a:br>
              <a:rPr lang="en-US" sz="5400" b="1" i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</a:br>
            <a:r>
              <a:rPr lang="ru-RU" sz="5400" b="1" i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/>
            </a:r>
            <a:br>
              <a:rPr lang="ru-RU" sz="5400" b="1" i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</a:br>
            <a:r>
              <a:rPr lang="ru-RU" sz="5400" b="1" i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Спасибо за игру</a:t>
            </a:r>
            <a:br>
              <a:rPr lang="ru-RU" sz="5400" b="1" i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</a:br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b="1" dirty="0">
              <a:solidFill>
                <a:schemeClr val="tx2">
                  <a:satMod val="20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rgbClr val="FFFF00"/>
                </a:solidFill>
                <a:latin typeface="Comic Sans MS" pitchFamily="66" charset="0"/>
              </a:rPr>
              <a:t>Спорт и здоровье - 30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57224" y="1571612"/>
            <a:ext cx="75639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Georgia" pitchFamily="18" charset="0"/>
              </a:rPr>
              <a:t>Этот футбол был запрещен в Англии в 1921 году,</a:t>
            </a:r>
          </a:p>
          <a:p>
            <a:pPr algn="ctr"/>
            <a:r>
              <a:rPr lang="ru-RU" sz="3600" b="1" i="1" dirty="0" smtClean="0">
                <a:latin typeface="Georgia" pitchFamily="18" charset="0"/>
              </a:rPr>
              <a:t> но по настоянию  королевы Елизаветы </a:t>
            </a:r>
            <a:r>
              <a:rPr lang="en-US" sz="3600" b="1" i="1" dirty="0" smtClean="0">
                <a:latin typeface="Georgia" pitchFamily="18" charset="0"/>
              </a:rPr>
              <a:t>II</a:t>
            </a:r>
            <a:r>
              <a:rPr lang="ru-RU" sz="3600" b="1" i="1" dirty="0" smtClean="0">
                <a:latin typeface="Georgia" pitchFamily="18" charset="0"/>
              </a:rPr>
              <a:t> в 1969 году запрет был отменен. Что это за футбол?</a:t>
            </a:r>
            <a:endParaRPr lang="ru-RU" sz="3600" b="1" i="1" dirty="0">
              <a:latin typeface="Georgia" pitchFamily="18" charset="0"/>
            </a:endParaRPr>
          </a:p>
        </p:txBody>
      </p:sp>
      <p:pic>
        <p:nvPicPr>
          <p:cNvPr id="4" name="Picture 2" descr="E:\Картинки\227gradcap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5808663"/>
            <a:ext cx="1571625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714356"/>
            <a:ext cx="5636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  <a:latin typeface="Georgia" pitchFamily="18" charset="0"/>
              </a:rPr>
              <a:t>Женский футбол</a:t>
            </a:r>
            <a:endParaRPr lang="ru-RU" sz="36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58082" y="5286388"/>
            <a:ext cx="1247775" cy="124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ttp://severnoebutovomedia.ru/upload/iblock/8a9/8a947ff7d6da4488fe8282a9a5a9ab24.jpg"/>
          <p:cNvPicPr/>
          <p:nvPr/>
        </p:nvPicPr>
        <p:blipFill>
          <a:blip r:embed="rId4" cstate="print"/>
          <a:srcRect l="29984" r="5794" b="-116"/>
          <a:stretch>
            <a:fillRect/>
          </a:stretch>
        </p:blipFill>
        <p:spPr bwMode="auto">
          <a:xfrm>
            <a:off x="2928926" y="1357298"/>
            <a:ext cx="381799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2379</TotalTime>
  <Words>780</Words>
  <Application>Microsoft Office PowerPoint</Application>
  <PresentationFormat>Экран (4:3)</PresentationFormat>
  <Paragraphs>215</Paragraphs>
  <Slides>76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76</vt:i4>
      </vt:variant>
    </vt:vector>
  </HeadingPairs>
  <TitlesOfParts>
    <vt:vector size="77" baseType="lpstr">
      <vt:lpstr>Метро</vt:lpstr>
      <vt:lpstr>Слайд 1</vt:lpstr>
      <vt:lpstr>Правила игры:  </vt:lpstr>
      <vt:lpstr>Слайд 3</vt:lpstr>
      <vt:lpstr>Спорт и здоровье - 10</vt:lpstr>
      <vt:lpstr>Слайд 5</vt:lpstr>
      <vt:lpstr>Спорт и здоровье - 20</vt:lpstr>
      <vt:lpstr>Слайд 7</vt:lpstr>
      <vt:lpstr>Спорт и здоровье - 30</vt:lpstr>
      <vt:lpstr>Слайд 9</vt:lpstr>
      <vt:lpstr>Спорт и здоровье - 40</vt:lpstr>
      <vt:lpstr>Слайд 11</vt:lpstr>
      <vt:lpstr>Спорт и здоровье - 50</vt:lpstr>
      <vt:lpstr>Слайд 13</vt:lpstr>
      <vt:lpstr>Спорт и здоровье - 60</vt:lpstr>
      <vt:lpstr>Слайд 15</vt:lpstr>
      <vt:lpstr>Слайд 16</vt:lpstr>
      <vt:lpstr>  Витамин  D</vt:lpstr>
      <vt:lpstr>Слайд 18</vt:lpstr>
      <vt:lpstr> Оса</vt:lpstr>
      <vt:lpstr>Слайд 20</vt:lpstr>
      <vt:lpstr>Кипарис    </vt:lpstr>
      <vt:lpstr>Слайд 22</vt:lpstr>
      <vt:lpstr>Джоконда </vt:lpstr>
      <vt:lpstr>Слайд 24</vt:lpstr>
      <vt:lpstr>   </vt:lpstr>
      <vt:lpstr>Слайд 26</vt:lpstr>
      <vt:lpstr>  </vt:lpstr>
      <vt:lpstr>Слайд 28</vt:lpstr>
      <vt:lpstr>Вегетарианство</vt:lpstr>
      <vt:lpstr>Слайд 30</vt:lpstr>
      <vt:lpstr>Белок</vt:lpstr>
      <vt:lpstr>Здоровое питание - 30</vt:lpstr>
      <vt:lpstr> Сбалансированное питание</vt:lpstr>
      <vt:lpstr>В каких единицах измеряется энергетическая ценность пищи?</vt:lpstr>
      <vt:lpstr> Калории   </vt:lpstr>
      <vt:lpstr>Эта важная добавка к пище ценилась в древние времена дороже драгоценных металлов и даже использовалась в качестве заменителя денег</vt:lpstr>
      <vt:lpstr>Поваренная соль</vt:lpstr>
      <vt:lpstr>Заботясь о здоровье жителей (а наше здоровье не в последнюю очередь зависит от того, что мы едим), власти Манчестера предложили ряду компаний поменять за счет казны некоторые предметы, уменьшив в них количество отверстий. Назовите эти предметы, место которым  на кухне.</vt:lpstr>
      <vt:lpstr> </vt:lpstr>
      <vt:lpstr>Способность организма противостоять действию внешних факторов, защитная реакция организма    </vt:lpstr>
      <vt:lpstr>Иммунитет</vt:lpstr>
      <vt:lpstr>Тренировка организма холодом</vt:lpstr>
      <vt:lpstr>Закаливание</vt:lpstr>
      <vt:lpstr>Какое вещество вырабатывают надпочечники</vt:lpstr>
      <vt:lpstr>Адреналин и норадреналин</vt:lpstr>
      <vt:lpstr> Какую группу крови имеет универсальный донор, чья кровь подходит всем?</vt:lpstr>
      <vt:lpstr>  </vt:lpstr>
      <vt:lpstr>Какой человеческий орган не меняет размеры с рождения до смерти?</vt:lpstr>
      <vt:lpstr>Слайд 49</vt:lpstr>
      <vt:lpstr>Человеческий организм- 60</vt:lpstr>
      <vt:lpstr>Слайд 51</vt:lpstr>
      <vt:lpstr>Термины - 10</vt:lpstr>
      <vt:lpstr> Болезнь</vt:lpstr>
      <vt:lpstr>Термины - 20</vt:lpstr>
      <vt:lpstr>  Аппетит</vt:lpstr>
      <vt:lpstr>Термины - 30</vt:lpstr>
      <vt:lpstr>  Гигиена</vt:lpstr>
      <vt:lpstr>Термины - 40</vt:lpstr>
      <vt:lpstr>Железо</vt:lpstr>
      <vt:lpstr>Термины - 50</vt:lpstr>
      <vt:lpstr>  Аллергия</vt:lpstr>
      <vt:lpstr>Термины - 60</vt:lpstr>
      <vt:lpstr>  </vt:lpstr>
      <vt:lpstr>Известные люди - 10</vt:lpstr>
      <vt:lpstr> Вода</vt:lpstr>
      <vt:lpstr>Известные люди - 20</vt:lpstr>
      <vt:lpstr>  И.П. Павлов</vt:lpstr>
      <vt:lpstr>Известные люди - 30</vt:lpstr>
      <vt:lpstr>  </vt:lpstr>
      <vt:lpstr>Известные люди - 40</vt:lpstr>
      <vt:lpstr>  Движение</vt:lpstr>
      <vt:lpstr>Известные люди - 50</vt:lpstr>
      <vt:lpstr>Эдит Пиаф</vt:lpstr>
      <vt:lpstr>Известные люди - 60</vt:lpstr>
      <vt:lpstr>  </vt:lpstr>
      <vt:lpstr>Всё хорошо, что хорошо кончается!  Спасибо за игру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129</cp:revision>
  <dcterms:created xsi:type="dcterms:W3CDTF">2011-05-05T12:15:41Z</dcterms:created>
  <dcterms:modified xsi:type="dcterms:W3CDTF">2016-04-22T07:18:18Z</dcterms:modified>
</cp:coreProperties>
</file>