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1772816"/>
            <a:ext cx="7484368" cy="1470025"/>
          </a:xfrm>
        </p:spPr>
        <p:txBody>
          <a:bodyPr/>
          <a:lstStyle>
            <a:lvl1pPr>
              <a:defRPr b="1">
                <a:solidFill>
                  <a:schemeClr val="bg2">
                    <a:lumMod val="10000"/>
                  </a:schemeClr>
                </a:solidFill>
                <a:latin typeface="Century" pitchFamily="18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32849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>
                    <a:lumMod val="25000"/>
                  </a:schemeClr>
                </a:solidFill>
                <a:latin typeface="Century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305A9-FA92-459C-904F-91494F80A9B2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992E5-C634-48B3-939E-E639B11AA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5BA6-72E8-4029-8B1B-5A4AFADF2937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34867-70FF-4504-BBC1-6339EFAB91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A1DB3-83B6-4DAE-820F-54A383A647D1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FC7BA-9DDE-469A-94B5-DB241B1C0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4711C-7192-4188-A64E-7467A0ED3FA6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A3E15-39F5-4201-80FE-1A00F332D3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665D5-B98B-4CF7-9A54-22088837020A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4B63A-1AA3-4750-A755-14523F910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2849-4299-4CB7-87C2-F837DFD04703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E72A4-64A3-4859-B8E6-C27C44D76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EBA44-22D6-40B5-A3B5-54C3C2F74058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02951-F16E-40F4-866D-54CBCFA50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8D3F-4D6C-41FD-93B2-3455C4401CE0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F049-D70E-4E5B-B16E-FA2F6B8C7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5CAE9-E9BC-462E-9A0F-813B92955047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3C511-A9A1-4736-B4E5-F9A78F8BE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86D4-D419-41C4-9E36-67C7B1E162C4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751A-C41C-4CD4-B6E7-A66295232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C6F7B-31EE-43F7-824B-584B4D67E8BD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79130-148E-4CE5-A6D4-F9948B9F4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75000"/>
              </a:schemeClr>
            </a:gs>
            <a:gs pos="21000">
              <a:schemeClr val="bg2">
                <a:lumMod val="90000"/>
              </a:schemeClr>
            </a:gs>
            <a:gs pos="46000">
              <a:schemeClr val="bg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4763" y="0"/>
            <a:ext cx="34972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1619250" y="1600200"/>
            <a:ext cx="70675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92E7DB-B932-4067-B1EB-A8D48C8B15B3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AA19DD-9479-41B7-81A0-A1FB02A8D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i="1" kern="1200">
          <a:solidFill>
            <a:srgbClr val="1E1C11"/>
          </a:solidFill>
          <a:latin typeface="Century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Century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entury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entury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entury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entury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660525" y="332656"/>
            <a:ext cx="7483475" cy="1470025"/>
          </a:xfrm>
        </p:spPr>
        <p:txBody>
          <a:bodyPr/>
          <a:lstStyle/>
          <a:p>
            <a:r>
              <a:rPr lang="en-US" dirty="0">
                <a:solidFill>
                  <a:srgbClr val="1E1C11"/>
                </a:solidFill>
              </a:rPr>
              <a:t>TAKE  ACTION!</a:t>
            </a:r>
            <a:endParaRPr lang="ru-RU" dirty="0">
              <a:solidFill>
                <a:srgbClr val="1E1C1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1628800"/>
            <a:ext cx="6400800" cy="86454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/>
              <a:t>In the News</a:t>
            </a:r>
            <a:endParaRPr lang="ru-RU" sz="3600" b="1" dirty="0"/>
          </a:p>
        </p:txBody>
      </p:sp>
      <p:pic>
        <p:nvPicPr>
          <p:cNvPr id="2053" name="Picture 5" descr="http://charity-matters.com/wp-content/uploads/summer-of-a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397746"/>
            <a:ext cx="5905500" cy="393382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16632"/>
            <a:ext cx="7668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6">
                    <a:lumMod val="75000"/>
                  </a:schemeClr>
                </a:solidFill>
              </a:rPr>
              <a:t>The Nature Madness Club</a:t>
            </a:r>
            <a:endParaRPr lang="ru-RU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1391285"/>
            <a:ext cx="619268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4400" b="1" dirty="0"/>
              <a:t>Summary of the events</a:t>
            </a:r>
          </a:p>
          <a:p>
            <a:pPr marL="342900" indent="-342900">
              <a:buFont typeface="+mj-lt"/>
              <a:buAutoNum type="arabicParenR"/>
            </a:pPr>
            <a:endParaRPr lang="en-US" sz="4400" b="1" dirty="0"/>
          </a:p>
          <a:p>
            <a:pPr marL="342900" indent="-342900">
              <a:buFont typeface="+mj-lt"/>
              <a:buAutoNum type="arabicParenR"/>
            </a:pPr>
            <a:r>
              <a:rPr lang="en-US" sz="4400" b="1" dirty="0"/>
              <a:t>The facts in detail</a:t>
            </a:r>
          </a:p>
          <a:p>
            <a:pPr marL="342900" indent="-342900">
              <a:buFont typeface="+mj-lt"/>
              <a:buAutoNum type="arabicParenR"/>
            </a:pPr>
            <a:endParaRPr lang="en-US" sz="4400" b="1" dirty="0"/>
          </a:p>
          <a:p>
            <a:pPr marL="342900" indent="-342900">
              <a:buFont typeface="+mj-lt"/>
              <a:buAutoNum type="arabicParenR"/>
            </a:pPr>
            <a:r>
              <a:rPr lang="en-US" sz="4400" b="1" dirty="0"/>
              <a:t>Comments</a:t>
            </a:r>
            <a:endParaRPr lang="ru-RU" sz="4400" b="1" dirty="0"/>
          </a:p>
        </p:txBody>
      </p:sp>
      <p:pic>
        <p:nvPicPr>
          <p:cNvPr id="3074" name="Picture 2" descr="http://crm.cem-nwu.co.za/App_Media/Courses/iso-14001-5-300x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0540" y="4005064"/>
            <a:ext cx="3603948" cy="2402632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-99392"/>
            <a:ext cx="8964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Mayor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</a:rPr>
              <a:t>honours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 teens for green work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48680"/>
            <a:ext cx="9144000" cy="6309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b="1" dirty="0">
                <a:solidFill>
                  <a:schemeClr val="tx1"/>
                </a:solidFill>
              </a:rPr>
              <a:t>come up with an idea (exp)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get an idea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member  (n)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a person who belongs to a club/ team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word soon got around (exp)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people heard about it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ask for (exp)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request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take part in (exp)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do something in a group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pollution (n) –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the process of making air, water and soil dirty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conservation (n)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keeping things in good condition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stray (</a:t>
            </a:r>
            <a:r>
              <a:rPr lang="en-US" sz="3200" b="1" dirty="0" err="1">
                <a:solidFill>
                  <a:schemeClr val="tx1"/>
                </a:solidFill>
              </a:rPr>
              <a:t>adj</a:t>
            </a:r>
            <a:r>
              <a:rPr lang="en-US" sz="3200" b="1" dirty="0">
                <a:solidFill>
                  <a:schemeClr val="tx1"/>
                </a:solidFill>
              </a:rPr>
              <a:t>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without a home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mayor (n)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the leader of a town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ceremony (n)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a formal event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proud (</a:t>
            </a:r>
            <a:r>
              <a:rPr lang="en-US" sz="3200" b="1" dirty="0" err="1">
                <a:solidFill>
                  <a:schemeClr val="tx1"/>
                </a:solidFill>
              </a:rPr>
              <a:t>adj</a:t>
            </a:r>
            <a:r>
              <a:rPr lang="en-US" sz="3200" b="1" dirty="0">
                <a:solidFill>
                  <a:schemeClr val="tx1"/>
                </a:solidFill>
              </a:rPr>
              <a:t>)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pleased about </a:t>
            </a:r>
            <a:r>
              <a:rPr lang="en-US" sz="3200" b="1" dirty="0" err="1">
                <a:solidFill>
                  <a:schemeClr val="accent3">
                    <a:lumMod val="50000"/>
                  </a:schemeClr>
                </a:solidFill>
              </a:rPr>
              <a:t>sth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 you own or </a:t>
            </a:r>
            <a:r>
              <a:rPr lang="en-US" sz="3000" b="1" dirty="0">
                <a:solidFill>
                  <a:schemeClr val="accent3">
                    <a:lumMod val="50000"/>
                  </a:schemeClr>
                </a:solidFill>
              </a:rPr>
              <a:t>have done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grown up -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adult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7271"/>
            <a:ext cx="5724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Football finals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692696"/>
            <a:ext cx="9036496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000" b="1" dirty="0">
                <a:solidFill>
                  <a:schemeClr val="tx1"/>
                </a:solidFill>
              </a:rPr>
              <a:t>People:	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fans</a:t>
            </a:r>
            <a:endParaRPr lang="en-US" sz="4000" b="1" dirty="0">
              <a:solidFill>
                <a:schemeClr val="tx1"/>
              </a:solidFill>
            </a:endParaRP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Place/ time: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all over the country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Highlights: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Rovers beat the Reds 3:1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Atmosphere: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happy, exciting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3600" i="1" dirty="0">
                <a:solidFill>
                  <a:schemeClr val="tx1"/>
                </a:solidFill>
              </a:rPr>
              <a:t>Fans are celebrating all over the country after Rovers beat the Reds, 3 goals to one. </a:t>
            </a:r>
            <a:endParaRPr lang="ru-RU" sz="36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0"/>
            <a:ext cx="5724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A pop concert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692696"/>
            <a:ext cx="9036496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000" b="1" dirty="0">
                <a:solidFill>
                  <a:schemeClr val="tx1"/>
                </a:solidFill>
              </a:rPr>
              <a:t>People:	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thousands of fans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Place/ time: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before a concert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Highlights: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a fantastic show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Atmosphere: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amazing, exciting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3600" i="1" dirty="0">
                <a:solidFill>
                  <a:schemeClr val="tx1"/>
                </a:solidFill>
              </a:rPr>
              <a:t>Thousands of fans are expecting to see a fantastic show by their </a:t>
            </a:r>
            <a:r>
              <a:rPr lang="en-US" sz="3600" i="1" dirty="0" err="1">
                <a:solidFill>
                  <a:schemeClr val="tx1"/>
                </a:solidFill>
              </a:rPr>
              <a:t>favourite</a:t>
            </a:r>
            <a:r>
              <a:rPr lang="en-US" sz="3600" i="1" dirty="0">
                <a:solidFill>
                  <a:schemeClr val="tx1"/>
                </a:solidFill>
              </a:rPr>
              <a:t> band. </a:t>
            </a:r>
            <a:endParaRPr lang="ru-RU" sz="3600" i="1" dirty="0">
              <a:solidFill>
                <a:schemeClr val="tx1"/>
              </a:solidFill>
            </a:endParaRPr>
          </a:p>
          <a:p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44624"/>
            <a:ext cx="5724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A fashion show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692696"/>
            <a:ext cx="9036496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000" b="1" dirty="0">
                <a:solidFill>
                  <a:schemeClr val="tx1"/>
                </a:solidFill>
              </a:rPr>
              <a:t>People:	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the audience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Place/ time: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at a fashion show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Highlights: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this year’s collection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Atmosphere: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happy</a:t>
            </a:r>
          </a:p>
          <a:p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3600" i="1" dirty="0">
                <a:solidFill>
                  <a:schemeClr val="tx1"/>
                </a:solidFill>
              </a:rPr>
              <a:t>The audience loves this year’s collection presented at the fashion show.</a:t>
            </a:r>
            <a:endParaRPr lang="ru-RU" sz="3600" i="1" dirty="0">
              <a:solidFill>
                <a:schemeClr val="tx1"/>
              </a:solidFill>
            </a:endParaRPr>
          </a:p>
          <a:p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-27384"/>
            <a:ext cx="5724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A demonstration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620688"/>
            <a:ext cx="9108504" cy="6120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4000" b="1" dirty="0">
                <a:solidFill>
                  <a:schemeClr val="tx1"/>
                </a:solidFill>
              </a:rPr>
              <a:t>People:	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the locals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Place/ time:		</a:t>
            </a:r>
            <a:r>
              <a:rPr lang="en-US" sz="4000" b="1" dirty="0">
                <a:solidFill>
                  <a:srgbClr val="0070C0"/>
                </a:solidFill>
              </a:rPr>
              <a:t>in front of the Mayor’s 				offices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Highlights:		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closing down of the 					town swimming pool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Atmosphere:		</a:t>
            </a:r>
            <a:r>
              <a:rPr lang="en-US" sz="4000" b="1" dirty="0">
                <a:solidFill>
                  <a:srgbClr val="0070C0"/>
                </a:solidFill>
              </a:rPr>
              <a:t>angry</a:t>
            </a:r>
          </a:p>
          <a:p>
            <a:endParaRPr lang="en-US" sz="4000" b="1" dirty="0">
              <a:solidFill>
                <a:srgbClr val="0070C0"/>
              </a:solidFill>
            </a:endParaRPr>
          </a:p>
          <a:p>
            <a:pPr algn="ctr"/>
            <a:r>
              <a:rPr lang="en-US" sz="3600" i="1" dirty="0">
                <a:solidFill>
                  <a:schemeClr val="tx1"/>
                </a:solidFill>
              </a:rPr>
              <a:t>The locals are in front of the Mayor’s offices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i="1" dirty="0">
                <a:solidFill>
                  <a:schemeClr val="tx1"/>
                </a:solidFill>
              </a:rPr>
              <a:t>demonstrating against the decision to close down the town swimming pool.</a:t>
            </a:r>
            <a:endParaRPr lang="ru-RU" sz="3600" i="1" dirty="0">
              <a:solidFill>
                <a:schemeClr val="tx1"/>
              </a:solidFill>
            </a:endParaRPr>
          </a:p>
          <a:p>
            <a:endParaRPr lang="en-US" sz="4000" b="1" dirty="0">
              <a:solidFill>
                <a:srgbClr val="0070C0"/>
              </a:solidFill>
            </a:endParaRPr>
          </a:p>
          <a:p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1772816"/>
            <a:ext cx="66967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Выписать и </a:t>
            </a:r>
            <a:r>
              <a:rPr lang="ru-RU" sz="4000" b="1" u="sng" dirty="0">
                <a:solidFill>
                  <a:schemeClr val="accent3">
                    <a:lumMod val="50000"/>
                  </a:schemeClr>
                </a:solidFill>
              </a:rPr>
              <a:t>выучить </a:t>
            </a: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слова 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SB ex.</a:t>
            </a: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 p.40</a:t>
            </a:r>
          </a:p>
          <a:p>
            <a:pPr marL="742950" indent="-742950">
              <a:buFont typeface="+mj-lt"/>
              <a:buAutoNum type="arabicPeriod"/>
            </a:pPr>
            <a:endParaRPr lang="en-US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>WB ex.1,2,3,4 p.25</a:t>
            </a:r>
          </a:p>
          <a:p>
            <a:pPr marL="742950" indent="-742950">
              <a:buFont typeface="+mj-lt"/>
              <a:buAutoNum type="arabicPeriod"/>
            </a:pPr>
            <a:endParaRPr lang="en-US" sz="4000" b="1" i="1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*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SB ex.5 p.40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980728"/>
            <a:ext cx="5472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HOMEWORK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0008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000084</Template>
  <TotalTime>125</TotalTime>
  <Words>389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</vt:lpstr>
      <vt:lpstr>000084</vt:lpstr>
      <vt:lpstr>TAKE  ACTION!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</dc:creator>
  <cp:lastModifiedBy>English Teacher</cp:lastModifiedBy>
  <cp:revision>33</cp:revision>
  <dcterms:created xsi:type="dcterms:W3CDTF">2017-11-20T08:37:26Z</dcterms:created>
  <dcterms:modified xsi:type="dcterms:W3CDTF">2019-11-11T20:00:12Z</dcterms:modified>
</cp:coreProperties>
</file>