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3" r:id="rId7"/>
    <p:sldId id="264" r:id="rId8"/>
    <p:sldId id="265"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17" name="Нижний колонтитул 16"/>
          <p:cNvSpPr>
            <a:spLocks noGrp="1"/>
          </p:cNvSpPr>
          <p:nvPr>
            <p:ph type="ftr" sz="quarter" idx="11"/>
          </p:nvPr>
        </p:nvSpPr>
        <p:spPr/>
        <p:txBody>
          <a:bodyPr/>
          <a:lstStyle/>
          <a:p>
            <a:endParaRPr lang="ru-RU" dirty="0"/>
          </a:p>
        </p:txBody>
      </p:sp>
      <p:sp>
        <p:nvSpPr>
          <p:cNvPr id="29" name="Номер слайда 28"/>
          <p:cNvSpPr>
            <a:spLocks noGrp="1"/>
          </p:cNvSpPr>
          <p:nvPr>
            <p:ph type="sldNum" sz="quarter" idx="12"/>
          </p:nvPr>
        </p:nvSpPr>
        <p:spPr/>
        <p:txBody>
          <a:bodyPr/>
          <a:lstStyle/>
          <a:p>
            <a:fld id="{8AEECA88-B02B-4C34-B2F4-72D26F3DC973}" type="slidenum">
              <a:rPr lang="ru-RU" smtClean="0"/>
              <a:t>‹#›</a:t>
            </a:fld>
            <a:endParaRPr lang="ru-RU" dirty="0"/>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a:xfrm>
            <a:off x="7924800" y="6416675"/>
            <a:ext cx="762000" cy="365125"/>
          </a:xfrm>
        </p:spPr>
        <p:txBody>
          <a:bodyPr/>
          <a:lstStyle/>
          <a:p>
            <a:fld id="{8AEECA88-B02B-4C34-B2F4-72D26F3DC973}" type="slidenum">
              <a:rPr lang="ru-RU" smtClean="0"/>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dirty="0"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D962283D-60EB-4005-B911-5B69DCC7120D}" type="datetimeFigureOut">
              <a:rPr lang="ru-RU" smtClean="0"/>
              <a:t>23.02.2017</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8AEECA88-B02B-4C34-B2F4-72D26F3DC973}" type="slidenum">
              <a:rPr lang="ru-RU" smtClean="0"/>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962283D-60EB-4005-B911-5B69DCC7120D}" type="datetimeFigureOut">
              <a:rPr lang="ru-RU" smtClean="0"/>
              <a:t>23.02.2017</a:t>
            </a:fld>
            <a:endParaRPr lang="ru-RU" dirty="0"/>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dirty="0"/>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AEECA88-B02B-4C34-B2F4-72D26F3DC973}" type="slidenum">
              <a:rPr lang="ru-RU" smtClean="0"/>
              <a:t>‹#›</a:t>
            </a:fld>
            <a:endParaRPr lang="ru-RU"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American Literature of Precolumbian And colonial periods </a:t>
            </a:r>
            <a:endParaRPr lang="ru-RU" dirty="0"/>
          </a:p>
        </p:txBody>
      </p:sp>
      <p:sp>
        <p:nvSpPr>
          <p:cNvPr id="3" name="Подзаголовок 2"/>
          <p:cNvSpPr>
            <a:spLocks noGrp="1"/>
          </p:cNvSpPr>
          <p:nvPr>
            <p:ph type="subTitle" idx="1"/>
          </p:nvPr>
        </p:nvSpPr>
        <p:spPr/>
        <p:txBody>
          <a:bodyPr>
            <a:normAutofit fontScale="92500" lnSpcReduction="10000"/>
          </a:bodyPr>
          <a:lstStyle/>
          <a:p>
            <a:r>
              <a:rPr lang="en-US" dirty="0" smtClean="0"/>
              <a:t>Early American Period: Native oral literature</a:t>
            </a:r>
          </a:p>
          <a:p>
            <a:pPr algn="l">
              <a:buFontTx/>
              <a:buChar char="-"/>
            </a:pPr>
            <a:r>
              <a:rPr lang="en-US" dirty="0" smtClean="0"/>
              <a:t> Amerindians’ background;</a:t>
            </a:r>
          </a:p>
          <a:p>
            <a:pPr algn="l"/>
            <a:r>
              <a:rPr lang="en-US" dirty="0" smtClean="0"/>
              <a:t>- Peculiarities of native literature.</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95536" y="260648"/>
            <a:ext cx="8280920" cy="6336704"/>
          </a:xfrm>
        </p:spPr>
        <p:txBody>
          <a:bodyPr>
            <a:noAutofit/>
          </a:bodyPr>
          <a:lstStyle/>
          <a:p>
            <a:pPr algn="just"/>
            <a:r>
              <a:rPr lang="en-US" sz="3200" u="sng" dirty="0" smtClean="0"/>
              <a:t>Conclusion: </a:t>
            </a:r>
            <a:r>
              <a:rPr lang="en-US" sz="3200" dirty="0" smtClean="0"/>
              <a:t>The early literature of exploration, made up of diaries, letters, travel journals, ships’ logs, and reports to the explorers’ financial backers – European rulers or, in mercantile England and Holland, joint stock companies – gradually was supplanted by records of the settled colonies. Because England eventually took possession of the North American  colonies, the best – known and most – anthologized colonial literature is English. It is important to recognize its richly cosmopolitan beginnings.</a:t>
            </a:r>
            <a:endParaRPr lang="ru-RU"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0"/>
            <a:ext cx="8229600" cy="6309360"/>
          </a:xfrm>
        </p:spPr>
        <p:txBody>
          <a:bodyPr>
            <a:normAutofit/>
          </a:bodyPr>
          <a:lstStyle/>
          <a:p>
            <a:pPr algn="just"/>
            <a:r>
              <a:rPr lang="en-US" sz="2400" dirty="0" smtClean="0"/>
              <a:t>The distant ancestors of Amerindians (or “native Americans”) had come to America from Asia during the earth’s last ice age. At that time a bridge of ice joined Asia to America across what is now  the Bering Strait. Hunters from Siberia crossed this bridge into Alaska, and then moved south and east across America. About 12 000 years ago, descendants of these first Amerindians were crossing the isthmus of Panama into South America. About 5000 years later their camps fires were burning on the frozen  southern tip of the continent, now called Terra del Fuego – the Land of Fire.</a:t>
            </a:r>
          </a:p>
          <a:p>
            <a:pPr algn="just"/>
            <a:endParaRPr lang="en-US" sz="2400" dirty="0" smtClean="0"/>
          </a:p>
          <a:p>
            <a:pPr algn="just"/>
            <a:endParaRPr lang="ru-RU" sz="2400" dirty="0"/>
          </a:p>
        </p:txBody>
      </p:sp>
      <p:pic>
        <p:nvPicPr>
          <p:cNvPr id="6" name="Рисунок 5" descr="Без названия.jpg"/>
          <p:cNvPicPr>
            <a:picLocks noChangeAspect="1"/>
          </p:cNvPicPr>
          <p:nvPr/>
        </p:nvPicPr>
        <p:blipFill>
          <a:blip r:embed="rId2" cstate="print"/>
          <a:stretch>
            <a:fillRect/>
          </a:stretch>
        </p:blipFill>
        <p:spPr>
          <a:xfrm>
            <a:off x="539552" y="4581128"/>
            <a:ext cx="2618606" cy="1944216"/>
          </a:xfrm>
          <a:prstGeom prst="rect">
            <a:avLst/>
          </a:prstGeom>
        </p:spPr>
      </p:pic>
      <p:pic>
        <p:nvPicPr>
          <p:cNvPr id="7" name="Рисунок 6" descr="Без названия (48).jpg 1.jpg"/>
          <p:cNvPicPr>
            <a:picLocks noChangeAspect="1"/>
          </p:cNvPicPr>
          <p:nvPr/>
        </p:nvPicPr>
        <p:blipFill>
          <a:blip r:embed="rId3" cstate="print"/>
          <a:stretch>
            <a:fillRect/>
          </a:stretch>
        </p:blipFill>
        <p:spPr>
          <a:xfrm>
            <a:off x="3635896" y="4581128"/>
            <a:ext cx="2664296" cy="2016224"/>
          </a:xfrm>
          <a:prstGeom prst="rect">
            <a:avLst/>
          </a:prstGeom>
        </p:spPr>
      </p:pic>
      <p:pic>
        <p:nvPicPr>
          <p:cNvPr id="8" name="Рисунок 7" descr="Без названия (48).jpg 2.jpg"/>
          <p:cNvPicPr>
            <a:picLocks noChangeAspect="1"/>
          </p:cNvPicPr>
          <p:nvPr/>
        </p:nvPicPr>
        <p:blipFill>
          <a:blip r:embed="rId4" cstate="print"/>
          <a:stretch>
            <a:fillRect/>
          </a:stretch>
        </p:blipFill>
        <p:spPr>
          <a:xfrm>
            <a:off x="6732240" y="4581128"/>
            <a:ext cx="2160240" cy="208823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408712"/>
          </a:xfrm>
        </p:spPr>
        <p:txBody>
          <a:bodyPr/>
          <a:lstStyle/>
          <a:p>
            <a:pPr algn="just"/>
            <a:r>
              <a:rPr lang="en-US" dirty="0" smtClean="0"/>
              <a:t>- American literature begins with the orally transmitted myths, legends, tales, and lyrics (always songs) of Indian cultures;</a:t>
            </a:r>
          </a:p>
          <a:p>
            <a:pPr algn="just"/>
            <a:r>
              <a:rPr lang="en-US" dirty="0" smtClean="0"/>
              <a:t>- North American peoples did not use a written alphabet – had </a:t>
            </a:r>
            <a:r>
              <a:rPr lang="en-US" i="1" dirty="0" smtClean="0"/>
              <a:t>oral literature</a:t>
            </a:r>
            <a:r>
              <a:rPr lang="en-US" dirty="0" smtClean="0"/>
              <a:t>;</a:t>
            </a:r>
          </a:p>
          <a:p>
            <a:pPr algn="just"/>
            <a:r>
              <a:rPr lang="en-US" dirty="0" smtClean="0"/>
              <a:t>- types of native Amerindian literature depended upon peculiarities of the tribes’ religion, politics, economics, etc.: Kwakiutl </a:t>
            </a:r>
            <a:r>
              <a:rPr lang="en-US" i="1" dirty="0" smtClean="0"/>
              <a:t>winter ceremonies, </a:t>
            </a:r>
            <a:r>
              <a:rPr lang="en-US" dirty="0" smtClean="0"/>
              <a:t>Winnebago </a:t>
            </a:r>
            <a:r>
              <a:rPr lang="en-US" i="1" dirty="0" smtClean="0"/>
              <a:t>trickster tale cycles, </a:t>
            </a:r>
            <a:r>
              <a:rPr lang="en-US" dirty="0" smtClean="0"/>
              <a:t>Apache </a:t>
            </a:r>
            <a:r>
              <a:rPr lang="en-US" i="1" dirty="0" smtClean="0"/>
              <a:t>jokes, </a:t>
            </a:r>
            <a:r>
              <a:rPr lang="en-US" dirty="0" smtClean="0"/>
              <a:t>Hopi </a:t>
            </a:r>
            <a:r>
              <a:rPr lang="en-US" i="1" dirty="0" smtClean="0"/>
              <a:t>personal naming </a:t>
            </a:r>
            <a:r>
              <a:rPr lang="en-US" dirty="0" smtClean="0"/>
              <a:t>and </a:t>
            </a:r>
            <a:r>
              <a:rPr lang="en-US" i="1" dirty="0" smtClean="0"/>
              <a:t>grievance chants</a:t>
            </a:r>
            <a:r>
              <a:rPr lang="en-US" dirty="0" smtClean="0"/>
              <a:t>, Iroquois </a:t>
            </a:r>
            <a:r>
              <a:rPr lang="en-US" i="1" dirty="0" smtClean="0"/>
              <a:t>condolence rituals</a:t>
            </a:r>
            <a:r>
              <a:rPr lang="en-US" dirty="0" smtClean="0"/>
              <a:t>, Navajo </a:t>
            </a:r>
            <a:r>
              <a:rPr lang="en-US" i="1" dirty="0" smtClean="0"/>
              <a:t>curing </a:t>
            </a:r>
            <a:r>
              <a:rPr lang="en-US" dirty="0" smtClean="0"/>
              <a:t>and </a:t>
            </a:r>
            <a:r>
              <a:rPr lang="en-US" i="1" dirty="0" smtClean="0"/>
              <a:t>blessing chants</a:t>
            </a:r>
            <a:r>
              <a:rPr lang="en-US" dirty="0" smtClean="0"/>
              <a:t>, and Chippewa </a:t>
            </a:r>
            <a:r>
              <a:rPr lang="en-US" i="1" dirty="0" smtClean="0"/>
              <a:t>songs of the Great Medicine Society; </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179512" y="188640"/>
            <a:ext cx="8784976" cy="6408712"/>
          </a:xfrm>
        </p:spPr>
        <p:txBody>
          <a:bodyPr/>
          <a:lstStyle/>
          <a:p>
            <a:pPr algn="just"/>
            <a:r>
              <a:rPr lang="en-US" dirty="0" smtClean="0"/>
              <a:t>- a few literary generalizations: reverence for nature as a spiritual as well as physical mother; nature is alive and endowed with spiritual forces; main characters may be animals or plants, often totems associated with a tribe, group, or individual;</a:t>
            </a:r>
          </a:p>
          <a:p>
            <a:pPr algn="just"/>
            <a:r>
              <a:rPr lang="en-US" dirty="0" smtClean="0"/>
              <a:t>- literary genres: lyric, chants, myths, fairy tales, humorous anecdotes, incantations, riddles, proverbs, epics, legendary histories, vision or healing songs, and tricksters’ tales.</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The Literature of Exploration </a:t>
            </a:r>
            <a:endParaRPr lang="ru-RU" dirty="0"/>
          </a:p>
        </p:txBody>
      </p:sp>
      <p:sp>
        <p:nvSpPr>
          <p:cNvPr id="3" name="Содержимое 2"/>
          <p:cNvSpPr>
            <a:spLocks noGrp="1"/>
          </p:cNvSpPr>
          <p:nvPr>
            <p:ph sz="half" idx="1"/>
          </p:nvPr>
        </p:nvSpPr>
        <p:spPr>
          <a:xfrm>
            <a:off x="457200" y="1340768"/>
            <a:ext cx="4038600" cy="5328592"/>
          </a:xfrm>
        </p:spPr>
        <p:txBody>
          <a:bodyPr/>
          <a:lstStyle/>
          <a:p>
            <a:r>
              <a:rPr lang="en-US" sz="3200" dirty="0" smtClean="0"/>
              <a:t>- adventurous seamen;</a:t>
            </a:r>
          </a:p>
          <a:p>
            <a:r>
              <a:rPr lang="en-US" sz="3200" dirty="0" smtClean="0"/>
              <a:t>- first American writers.</a:t>
            </a:r>
          </a:p>
          <a:p>
            <a:r>
              <a:rPr lang="en-US" sz="3200" dirty="0" smtClean="0"/>
              <a:t>1. The Old Norse </a:t>
            </a:r>
            <a:r>
              <a:rPr lang="en-US" sz="3200" i="1" dirty="0" smtClean="0"/>
              <a:t>Vinland Saga </a:t>
            </a:r>
            <a:r>
              <a:rPr lang="en-US" sz="3200" dirty="0" smtClean="0"/>
              <a:t>and </a:t>
            </a:r>
            <a:r>
              <a:rPr lang="en-US" sz="3200" b="1" u="sng" dirty="0" smtClean="0"/>
              <a:t>Leif Ericson </a:t>
            </a:r>
            <a:r>
              <a:rPr lang="en-US" sz="3200" dirty="0" smtClean="0"/>
              <a:t>“Lucky Leif”, a Viking sailor from Iceland.</a:t>
            </a:r>
          </a:p>
          <a:p>
            <a:endParaRPr lang="ru-RU" dirty="0"/>
          </a:p>
        </p:txBody>
      </p:sp>
      <p:pic>
        <p:nvPicPr>
          <p:cNvPr id="5" name="Содержимое 4" descr="Без названия (48).jpg к.jpg"/>
          <p:cNvPicPr>
            <a:picLocks noGrp="1" noChangeAspect="1"/>
          </p:cNvPicPr>
          <p:nvPr>
            <p:ph sz="half" idx="2"/>
          </p:nvPr>
        </p:nvPicPr>
        <p:blipFill>
          <a:blip r:embed="rId2" cstate="print"/>
          <a:stretch>
            <a:fillRect/>
          </a:stretch>
        </p:blipFill>
        <p:spPr>
          <a:xfrm>
            <a:off x="4716016" y="1556792"/>
            <a:ext cx="3888432" cy="4392488"/>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620688"/>
            <a:ext cx="4038600" cy="5505475"/>
          </a:xfrm>
        </p:spPr>
        <p:txBody>
          <a:bodyPr>
            <a:normAutofit/>
          </a:bodyPr>
          <a:lstStyle/>
          <a:p>
            <a:r>
              <a:rPr lang="en-US" sz="3600" dirty="0" smtClean="0"/>
              <a:t>2. </a:t>
            </a:r>
            <a:r>
              <a:rPr lang="en-US" sz="3600" b="1" u="sng" dirty="0" smtClean="0"/>
              <a:t>Christopher Columbus </a:t>
            </a:r>
            <a:r>
              <a:rPr lang="en-US" sz="3600" dirty="0" smtClean="0"/>
              <a:t>(1451 – 1506) , an Italian explorer .</a:t>
            </a:r>
            <a:endParaRPr lang="ru-RU" sz="3600" dirty="0"/>
          </a:p>
        </p:txBody>
      </p:sp>
      <p:pic>
        <p:nvPicPr>
          <p:cNvPr id="5" name="Содержимое 4" descr="Без названия (48).jpg д.jpg"/>
          <p:cNvPicPr>
            <a:picLocks noGrp="1" noChangeAspect="1"/>
          </p:cNvPicPr>
          <p:nvPr>
            <p:ph sz="half" idx="2"/>
          </p:nvPr>
        </p:nvPicPr>
        <p:blipFill>
          <a:blip r:embed="rId2" cstate="print"/>
          <a:stretch>
            <a:fillRect/>
          </a:stretch>
        </p:blipFill>
        <p:spPr>
          <a:xfrm>
            <a:off x="4427984" y="908720"/>
            <a:ext cx="4104456" cy="4104456"/>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332656"/>
            <a:ext cx="4038600" cy="5793507"/>
          </a:xfrm>
        </p:spPr>
        <p:txBody>
          <a:bodyPr>
            <a:normAutofit/>
          </a:bodyPr>
          <a:lstStyle/>
          <a:p>
            <a:r>
              <a:rPr lang="en-US" sz="2800" dirty="0" smtClean="0"/>
              <a:t>3.  </a:t>
            </a:r>
            <a:r>
              <a:rPr lang="en-US" sz="2800" b="1" u="sng" dirty="0" smtClean="0"/>
              <a:t>Bartolome de las Casas  </a:t>
            </a:r>
            <a:r>
              <a:rPr lang="en-US" sz="2800" dirty="0" smtClean="0"/>
              <a:t>(1474 – 1566): </a:t>
            </a:r>
          </a:p>
          <a:p>
            <a:r>
              <a:rPr lang="en-US" sz="2800" i="1" dirty="0" smtClean="0"/>
              <a:t>History of the  Indians </a:t>
            </a:r>
            <a:r>
              <a:rPr lang="en-US" sz="2800" dirty="0" smtClean="0"/>
              <a:t>is the richest source of information about the early contact between Amerindians and Europeans; criticizes their enslavement by the Spanish</a:t>
            </a:r>
            <a:endParaRPr lang="ru-RU" sz="2800" i="1" dirty="0"/>
          </a:p>
        </p:txBody>
      </p:sp>
      <p:pic>
        <p:nvPicPr>
          <p:cNvPr id="5" name="Содержимое 4" descr="Без названия (48).jpgа.jpg"/>
          <p:cNvPicPr>
            <a:picLocks noGrp="1" noChangeAspect="1"/>
          </p:cNvPicPr>
          <p:nvPr>
            <p:ph sz="half" idx="2"/>
          </p:nvPr>
        </p:nvPicPr>
        <p:blipFill>
          <a:blip r:embed="rId2" cstate="print"/>
          <a:stretch>
            <a:fillRect/>
          </a:stretch>
        </p:blipFill>
        <p:spPr>
          <a:xfrm>
            <a:off x="4788024" y="404664"/>
            <a:ext cx="4104456" cy="5040559"/>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260648"/>
            <a:ext cx="4038600" cy="6264696"/>
          </a:xfrm>
        </p:spPr>
        <p:txBody>
          <a:bodyPr>
            <a:normAutofit fontScale="92500" lnSpcReduction="10000"/>
          </a:bodyPr>
          <a:lstStyle/>
          <a:p>
            <a:r>
              <a:rPr lang="en-US" dirty="0" smtClean="0"/>
              <a:t>4. </a:t>
            </a:r>
            <a:r>
              <a:rPr lang="en-US" b="1" u="sng" dirty="0" smtClean="0"/>
              <a:t>Thomas Hariot </a:t>
            </a:r>
            <a:r>
              <a:rPr lang="en-US" dirty="0" smtClean="0"/>
              <a:t> (1560- 1621): </a:t>
            </a:r>
            <a:r>
              <a:rPr lang="en-US" i="1" dirty="0" smtClean="0"/>
              <a:t>A Brief and True Report of the New  - Found Land Of Virginia</a:t>
            </a:r>
            <a:r>
              <a:rPr lang="en-US" dirty="0" smtClean="0"/>
              <a:t> (1588) gives much information about the flora and fauna, the Amerindians, difficult relationships between Europeans and native people, “fierce” dealings with Wingina’s people, ample evidence that diseases imported by the English had already begun to decimate Amerindians.</a:t>
            </a:r>
            <a:endParaRPr lang="ru-RU" dirty="0"/>
          </a:p>
        </p:txBody>
      </p:sp>
      <p:pic>
        <p:nvPicPr>
          <p:cNvPr id="5" name="Содержимое 4" descr="Без названия (48).jpgы.jpg"/>
          <p:cNvPicPr>
            <a:picLocks noGrp="1" noChangeAspect="1"/>
          </p:cNvPicPr>
          <p:nvPr>
            <p:ph sz="half" idx="2"/>
          </p:nvPr>
        </p:nvPicPr>
        <p:blipFill>
          <a:blip r:embed="rId2" cstate="print"/>
          <a:stretch>
            <a:fillRect/>
          </a:stretch>
        </p:blipFill>
        <p:spPr>
          <a:xfrm>
            <a:off x="4860032" y="404664"/>
            <a:ext cx="3744416" cy="532859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332656"/>
            <a:ext cx="4038600" cy="6336704"/>
          </a:xfrm>
        </p:spPr>
        <p:txBody>
          <a:bodyPr>
            <a:normAutofit fontScale="92500" lnSpcReduction="10000"/>
          </a:bodyPr>
          <a:lstStyle/>
          <a:p>
            <a:r>
              <a:rPr lang="en-US" dirty="0" smtClean="0"/>
              <a:t>5. </a:t>
            </a:r>
            <a:r>
              <a:rPr lang="en-US" b="1" u="sng" dirty="0" smtClean="0"/>
              <a:t>Captain John Smith </a:t>
            </a:r>
            <a:r>
              <a:rPr lang="en-US" dirty="0" smtClean="0"/>
              <a:t>(1580 – 1631): </a:t>
            </a:r>
            <a:r>
              <a:rPr lang="en-US" i="1" dirty="0" smtClean="0"/>
              <a:t>True Relation of Virginia (1608) </a:t>
            </a:r>
            <a:r>
              <a:rPr lang="en-US" dirty="0" smtClean="0"/>
              <a:t>are fascinating “advertisements” which try to persuade the reader to settle in the New World: His </a:t>
            </a:r>
            <a:r>
              <a:rPr lang="en-US" i="1" dirty="0" smtClean="0"/>
              <a:t>General Historie of Virginia, New England, and the Summer Isles (1624)  </a:t>
            </a:r>
            <a:r>
              <a:rPr lang="en-US" dirty="0" smtClean="0"/>
              <a:t>contains the story of is rescue by a beautiful Indian princess, </a:t>
            </a:r>
            <a:r>
              <a:rPr lang="en-US" i="1" dirty="0" smtClean="0"/>
              <a:t>Pocahontas. </a:t>
            </a:r>
          </a:p>
          <a:p>
            <a:r>
              <a:rPr lang="en-US" dirty="0" smtClean="0"/>
              <a:t>Many Virginians today claim to be descended from Pocahontas and her son.</a:t>
            </a:r>
            <a:endParaRPr lang="ru-RU" dirty="0"/>
          </a:p>
        </p:txBody>
      </p:sp>
      <p:pic>
        <p:nvPicPr>
          <p:cNvPr id="5" name="Содержимое 4" descr="Без названия (48).jpgй.jpg"/>
          <p:cNvPicPr>
            <a:picLocks noGrp="1" noChangeAspect="1"/>
          </p:cNvPicPr>
          <p:nvPr>
            <p:ph sz="half" idx="2"/>
          </p:nvPr>
        </p:nvPicPr>
        <p:blipFill>
          <a:blip r:embed="rId2" cstate="print"/>
          <a:stretch>
            <a:fillRect/>
          </a:stretch>
        </p:blipFill>
        <p:spPr>
          <a:xfrm>
            <a:off x="5076056" y="188640"/>
            <a:ext cx="3456384" cy="2808312"/>
          </a:xfrm>
        </p:spPr>
      </p:pic>
      <p:pic>
        <p:nvPicPr>
          <p:cNvPr id="6" name="Рисунок 5" descr="pocahontas.jpg"/>
          <p:cNvPicPr>
            <a:picLocks noChangeAspect="1"/>
          </p:cNvPicPr>
          <p:nvPr/>
        </p:nvPicPr>
        <p:blipFill>
          <a:blip r:embed="rId3" cstate="print"/>
          <a:stretch>
            <a:fillRect/>
          </a:stretch>
        </p:blipFill>
        <p:spPr>
          <a:xfrm>
            <a:off x="5148064" y="3284984"/>
            <a:ext cx="3384376" cy="338437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143</TotalTime>
  <Words>635</Words>
  <Application>Microsoft Office PowerPoint</Application>
  <PresentationFormat>Экран (4:3)</PresentationFormat>
  <Paragraphs>21</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Апекс</vt:lpstr>
      <vt:lpstr>American Literature of Precolumbian And colonial periods </vt:lpstr>
      <vt:lpstr>Слайд 2</vt:lpstr>
      <vt:lpstr>Слайд 3</vt:lpstr>
      <vt:lpstr>Слайд 4</vt:lpstr>
      <vt:lpstr>The Literature of Exploration </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Literature of Precolumbian And colonial periods</dc:title>
  <dc:creator>сергей</dc:creator>
  <cp:lastModifiedBy>сергей</cp:lastModifiedBy>
  <cp:revision>15</cp:revision>
  <dcterms:created xsi:type="dcterms:W3CDTF">2017-02-23T10:02:43Z</dcterms:created>
  <dcterms:modified xsi:type="dcterms:W3CDTF">2017-02-23T12:26:28Z</dcterms:modified>
</cp:coreProperties>
</file>