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8" d="100"/>
          <a:sy n="128" d="100"/>
        </p:scale>
        <p:origin x="-1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409F4-24C5-409D-BED6-15F7C88A2574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0A558-BCD9-40F3-9D89-C746EC84A2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409F4-24C5-409D-BED6-15F7C88A2574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0A558-BCD9-40F3-9D89-C746EC84A2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409F4-24C5-409D-BED6-15F7C88A2574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0A558-BCD9-40F3-9D89-C746EC84A2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409F4-24C5-409D-BED6-15F7C88A2574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0A558-BCD9-40F3-9D89-C746EC84A2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409F4-24C5-409D-BED6-15F7C88A2574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0A558-BCD9-40F3-9D89-C746EC84A2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409F4-24C5-409D-BED6-15F7C88A2574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0A558-BCD9-40F3-9D89-C746EC84A2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409F4-24C5-409D-BED6-15F7C88A2574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0A558-BCD9-40F3-9D89-C746EC84A2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409F4-24C5-409D-BED6-15F7C88A2574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0A558-BCD9-40F3-9D89-C746EC84A2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409F4-24C5-409D-BED6-15F7C88A2574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0A558-BCD9-40F3-9D89-C746EC84A2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409F4-24C5-409D-BED6-15F7C88A2574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0A558-BCD9-40F3-9D89-C746EC84A2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409F4-24C5-409D-BED6-15F7C88A2574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0A558-BCD9-40F3-9D89-C746EC84A2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409F4-24C5-409D-BED6-15F7C88A2574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0A558-BCD9-40F3-9D89-C746EC84A28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1071546"/>
            <a:ext cx="851136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Классификация педагогических </a:t>
            </a:r>
          </a:p>
          <a:p>
            <a:pPr algn="ctr"/>
            <a:r>
              <a:rPr lang="ru-RU" sz="4000" b="1" cap="all" spc="0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технологий в образовании</a:t>
            </a:r>
            <a:endParaRPr lang="ru-RU" sz="4000" b="1" cap="all" spc="0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266" name="Picture 2" descr="http://www.shko.ru/upload/images/040414/rebenku-ugrozhayut-v-shkole-sovety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786058"/>
            <a:ext cx="4711026" cy="35156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http://vidomosti-ua.com/photo/original-13355979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5143506"/>
            <a:ext cx="2857488" cy="1714493"/>
          </a:xfrm>
          <a:prstGeom prst="rect">
            <a:avLst/>
          </a:prstGeom>
          <a:noFill/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85720" y="0"/>
            <a:ext cx="85903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normalizeH="0" baseline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Часто педагогическую технологию определяют как:</a:t>
            </a:r>
            <a:endParaRPr kumimoji="0" lang="ru-RU" sz="2800" i="0" u="none" strike="noStrike" normalizeH="0" baseline="0" dirty="0" smtClean="0">
              <a:ln w="1016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-357222" y="642918"/>
            <a:ext cx="945008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•          Совокупность приёмов – область педагогического знания,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отражающего характеристики глубинных процессов  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педагогической   деятельности, особенности их взаимодействия,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управление которыми      обеспечивает необходимую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эффективность учебно-воспитательного        процесса;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-334107" y="2714620"/>
            <a:ext cx="947810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•         Совокупность форм, методов, приёмов и средств передачи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социального опыта, а также техническое оснащение этого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процесса;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-357222" y="4143380"/>
            <a:ext cx="981319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•         Совокупность способов организации учебно-познавательного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процесса или последовательность определённых действий,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операций, связанных с конкретной деятельностью учителя и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направленных на достижение поставленных целей.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/>
      <p:bldP spid="143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http://www.kaknapisat.info/media/k2/items/cache/c9b002fe1bb0320831a8ae78670fdb6f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02240" y="2786058"/>
            <a:ext cx="3941760" cy="230374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785918" y="142852"/>
            <a:ext cx="566046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Актуальные технологии:</a:t>
            </a:r>
            <a:endParaRPr lang="ru-RU" sz="4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-17867" y="928670"/>
            <a:ext cx="8448531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800" b="1" i="0" u="none" strike="noStrike" normalizeH="0" baseline="0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Информационно – коммуникационная;</a:t>
            </a:r>
            <a:endParaRPr lang="ru-RU" sz="2800" b="1" dirty="0">
              <a:ln w="900" cmpd="sng">
                <a:solidFill>
                  <a:schemeClr val="tx1"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800" b="1" i="0" u="none" strike="noStrike" normalizeH="0" baseline="0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Технология развития критического мышления</a:t>
            </a:r>
            <a:r>
              <a:rPr lang="ru-RU" sz="2800" b="1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800" b="1" i="0" u="none" strike="noStrike" normalizeH="0" baseline="0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Проектная технология</a:t>
            </a:r>
            <a:r>
              <a:rPr lang="ru-RU" sz="2800" b="1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800" b="1" i="0" u="none" strike="noStrike" normalizeH="0" baseline="0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Технология развивающего обучения</a:t>
            </a:r>
            <a:r>
              <a:rPr lang="ru-RU" sz="2800" b="1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800" b="1" i="0" u="none" strike="noStrike" normalizeH="0" baseline="0" dirty="0" err="1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kumimoji="0" lang="ru-RU" sz="2800" b="1" i="0" u="none" strike="noStrike" normalizeH="0" baseline="0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800" b="1" i="0" u="none" strike="noStrike" normalizeH="0" baseline="0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технологии</a:t>
            </a:r>
            <a:r>
              <a:rPr lang="ru-RU" sz="2800" b="1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sz="2800" b="1" dirty="0" smtClean="0">
              <a:ln w="900" cmpd="sng">
                <a:solidFill>
                  <a:schemeClr val="tx1"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800" b="1" i="0" u="none" strike="noStrike" normalizeH="0" baseline="0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Технология проблемного обучения;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800" b="1" i="0" u="none" strike="noStrike" normalizeH="0" baseline="0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Игровые технологии</a:t>
            </a:r>
            <a:r>
              <a:rPr lang="ru-RU" sz="2800" b="1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800" b="1" i="0" u="none" strike="noStrike" normalizeH="0" baseline="0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Модульная технология</a:t>
            </a:r>
            <a:r>
              <a:rPr lang="ru-RU" sz="2800" b="1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800" b="1" i="0" u="none" strike="noStrike" normalizeH="0" baseline="0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Технология мастерских;</a:t>
            </a:r>
            <a:endParaRPr lang="ru-RU" sz="2800" b="1" dirty="0">
              <a:ln w="900" cmpd="sng">
                <a:solidFill>
                  <a:schemeClr val="tx1"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800" b="1" i="0" u="none" strike="noStrike" normalizeH="0" baseline="0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Кейс – технология;</a:t>
            </a:r>
            <a:endParaRPr lang="ru-RU" sz="2800" b="1" dirty="0">
              <a:ln w="900" cmpd="sng">
                <a:solidFill>
                  <a:schemeClr val="tx1"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800" b="1" i="0" u="none" strike="noStrike" normalizeH="0" baseline="0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Технология интегрированного обучения</a:t>
            </a:r>
            <a:r>
              <a:rPr lang="ru-RU" sz="2800" b="1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800" b="1" i="0" u="none" strike="noStrike" normalizeH="0" baseline="0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Педагогика сотрудничества;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800" b="1" i="0" u="none" strike="noStrike" normalizeH="0" baseline="0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Технологии уровневой дифференциации </a:t>
            </a:r>
            <a:endParaRPr kumimoji="0" lang="ru-RU" sz="2800" b="1" i="0" u="none" strike="noStrike" normalizeH="0" baseline="0" dirty="0" smtClean="0">
              <a:ln w="900" cmpd="sng">
                <a:solidFill>
                  <a:schemeClr val="tx1"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-142900"/>
            <a:ext cx="923970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i="0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Информационно – коммуникационная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i="0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технология</a:t>
            </a:r>
            <a:endParaRPr kumimoji="0" lang="ru-RU" sz="4000" i="0" strike="noStrike" normalizeH="0" baseline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-285784" y="1071546"/>
            <a:ext cx="95205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Систему применения ИКТ можно разделить на следующие этапы: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+mj-lt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1571612"/>
            <a:ext cx="926208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1 этап: 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Выявление учебного материала, требующего конкретной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подачи, анализ образовательной программы, анализ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тематического планирования, выбор тем, выбор типа урока,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выявление особенностей материала урока данного типа;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3071810"/>
            <a:ext cx="939141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2 этап: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Подбор и создание информационных продуктов, подбор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готовых образовательных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медиаресурсов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создание собственного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продукта (презентационного, обучающего, тренирующего или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контролирующего);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4573984"/>
            <a:ext cx="937064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3 этап: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Применение информационных продуктов, применение на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уроках разных типов, применение во внеклассной работе,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применение при руководстве научно - исследовательской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деятельностью учащихся.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+mj-lt"/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6072206"/>
            <a:ext cx="868500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4 этап: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Анализ эффективности использования ИКТ, изучение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динамики результатов, изучение рейтинга по предмету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16388" grpId="0"/>
      <p:bldP spid="16389" grpId="0"/>
      <p:bldP spid="163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7422" y="0"/>
            <a:ext cx="51763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Проектная технология</a:t>
            </a:r>
          </a:p>
        </p:txBody>
      </p:sp>
      <p:pic>
        <p:nvPicPr>
          <p:cNvPr id="17410" name="Picture 2" descr="http://zwierciadlo.pl/wp-content/uploads/2012/09/10494022_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4143380"/>
            <a:ext cx="4576738" cy="304936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714356"/>
            <a:ext cx="9111982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  </a:t>
            </a:r>
            <a:r>
              <a:rPr kumimoji="0" lang="ru-RU" sz="32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 Цель технологии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 - стимулировать интерес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учащихся к определенным проблемам,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предполагающим владение определенной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суммой знаний и через проектную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деятельность, предусматривающим решение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этих проблем, умение практически применять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полученные знания.</a:t>
            </a:r>
            <a:endParaRPr kumimoji="0" lang="ru-RU" sz="32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187" y="0"/>
            <a:ext cx="88208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Технология проблемного обучения</a:t>
            </a:r>
          </a:p>
        </p:txBody>
      </p:sp>
      <p:pic>
        <p:nvPicPr>
          <p:cNvPr id="18434" name="Picture 2" descr="http://berena.ru/pics/attached/500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929066"/>
            <a:ext cx="4857784" cy="323649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714356"/>
            <a:ext cx="9012403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400" b="1" i="0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Преимущества технологии проблемного обучения: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0" i="0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способствует не только приобретению учащимися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0" i="0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необходимой системы ЗУН, но и достижению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0" i="0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высокого уровня их умственного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0" i="0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развития, формированию у них способности к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0" i="0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самостоятельному добыванию знаний путем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0" i="0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собственной творческой деятельности; развивает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0" i="0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интерес к учебному труду.</a:t>
            </a:r>
            <a:endParaRPr kumimoji="0" lang="ru-RU" sz="30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151</Words>
  <Application>Microsoft Office PowerPoint</Application>
  <PresentationFormat>Экран (4:3)</PresentationFormat>
  <Paragraphs>64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Ольга</cp:lastModifiedBy>
  <cp:revision>4</cp:revision>
  <dcterms:created xsi:type="dcterms:W3CDTF">2015-09-04T16:18:00Z</dcterms:created>
  <dcterms:modified xsi:type="dcterms:W3CDTF">2016-02-11T08:22:02Z</dcterms:modified>
</cp:coreProperties>
</file>